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9" r:id="rId2"/>
    <p:sldId id="274" r:id="rId3"/>
    <p:sldId id="272" r:id="rId4"/>
    <p:sldId id="273" r:id="rId5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kkE9PH6iSigOObulCGY8rApcWg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A 705" initials="S7" lastIdx="0" clrIdx="0">
    <p:extLst>
      <p:ext uri="{19B8F6BF-5375-455C-9EA6-DF929625EA0E}">
        <p15:presenceInfo xmlns:p15="http://schemas.microsoft.com/office/powerpoint/2012/main" userId="SALA 705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FF0066"/>
    <a:srgbClr val="FDF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3" d="100"/>
          <a:sy n="93" d="100"/>
        </p:scale>
        <p:origin x="1020" y="-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2" Type="http://schemas.openxmlformats.org/officeDocument/2006/relationships/slide" Target="slides/slide1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9" Type="http://customschemas.google.com/relationships/presentationmetadata" Target="metadata"/><Relationship Id="rId4" Type="http://schemas.openxmlformats.org/officeDocument/2006/relationships/slide" Target="slides/slide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495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3313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4558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67920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F341A0A-F15A-4FA9-72C6-BB488B6CEE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7777" y="4461058"/>
            <a:ext cx="1485249" cy="76059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8BC4B077-1E03-C367-22C0-6E3D3576B4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9893" y="3034030"/>
            <a:ext cx="1491237" cy="76059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B885395-B9EE-E8DF-6C76-A0908FD162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3049" y="1624538"/>
            <a:ext cx="1479260" cy="760591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BF3556CF-6CBB-DA49-CD42-C7F88E6AEA2F}"/>
              </a:ext>
            </a:extLst>
          </p:cNvPr>
          <p:cNvSpPr txBox="1"/>
          <p:nvPr/>
        </p:nvSpPr>
        <p:spPr>
          <a:xfrm>
            <a:off x="1774214" y="1808826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Enunciado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6CFAE6D-FBDB-43D1-5308-2D85212A687F}"/>
              </a:ext>
            </a:extLst>
          </p:cNvPr>
          <p:cNvSpPr txBox="1"/>
          <p:nvPr/>
        </p:nvSpPr>
        <p:spPr>
          <a:xfrm>
            <a:off x="4703026" y="1738798"/>
            <a:ext cx="3167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CO" sz="1200" dirty="0"/>
              <a:t>Generar un código que permita </a:t>
            </a:r>
          </a:p>
          <a:p>
            <a:pPr algn="just"/>
            <a:r>
              <a:rPr lang="es-CO" sz="1200" dirty="0"/>
              <a:t>Realizar ejercicios respecto a los conjuntos.</a:t>
            </a:r>
          </a:p>
          <a:p>
            <a:pPr algn="just"/>
            <a:endParaRPr lang="es-MX" sz="12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A680960-910F-E222-0B51-C7E58D87FC16}"/>
              </a:ext>
            </a:extLst>
          </p:cNvPr>
          <p:cNvSpPr txBox="1"/>
          <p:nvPr/>
        </p:nvSpPr>
        <p:spPr>
          <a:xfrm>
            <a:off x="5089235" y="3207959"/>
            <a:ext cx="1255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Conjunto 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2FB1BB1-B194-6613-7200-99F35C98AD1D}"/>
              </a:ext>
            </a:extLst>
          </p:cNvPr>
          <p:cNvSpPr txBox="1"/>
          <p:nvPr/>
        </p:nvSpPr>
        <p:spPr>
          <a:xfrm>
            <a:off x="4742309" y="4677884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012CE2A5-3F61-A674-6480-83B488C3D98D}"/>
              </a:ext>
            </a:extLst>
          </p:cNvPr>
          <p:cNvCxnSpPr/>
          <p:nvPr/>
        </p:nvCxnSpPr>
        <p:spPr>
          <a:xfrm>
            <a:off x="4070919" y="2385129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9BDCA39-1923-42D0-33FD-71D403706C42}"/>
              </a:ext>
            </a:extLst>
          </p:cNvPr>
          <p:cNvCxnSpPr/>
          <p:nvPr/>
        </p:nvCxnSpPr>
        <p:spPr>
          <a:xfrm>
            <a:off x="4059543" y="3806773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14668" y="5712520"/>
            <a:ext cx="7028120" cy="4253413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367175" y="5538087"/>
            <a:ext cx="278594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dirty="0"/>
          </a:p>
          <a:p>
            <a:endParaRPr lang="es-MX" dirty="0"/>
          </a:p>
          <a:p>
            <a:r>
              <a:rPr lang="es-MX" dirty="0"/>
              <a:t>    </a:t>
            </a:r>
          </a:p>
          <a:p>
            <a:endParaRPr lang="es-MX" dirty="0"/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BAFD5E43-F3E3-E677-9BC6-00A4B62E8B73}"/>
              </a:ext>
            </a:extLst>
          </p:cNvPr>
          <p:cNvCxnSpPr>
            <a:cxnSpLocks/>
          </p:cNvCxnSpPr>
          <p:nvPr/>
        </p:nvCxnSpPr>
        <p:spPr>
          <a:xfrm>
            <a:off x="4048167" y="4268468"/>
            <a:ext cx="0" cy="1214379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38DB747B-A8E4-DDD3-04CD-383325959F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3" t="4977" r="26653" b="35436"/>
          <a:stretch/>
        </p:blipFill>
        <p:spPr bwMode="auto">
          <a:xfrm>
            <a:off x="-18701" y="2178158"/>
            <a:ext cx="4164212" cy="2315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58EBC391-1E81-4B92-8F03-C4A7DE387898}"/>
              </a:ext>
            </a:extLst>
          </p:cNvPr>
          <p:cNvSpPr txBox="1"/>
          <p:nvPr/>
        </p:nvSpPr>
        <p:spPr>
          <a:xfrm>
            <a:off x="755152" y="5469020"/>
            <a:ext cx="2785943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dirty="0"/>
          </a:p>
          <a:p>
            <a:r>
              <a:rPr lang="es-MX" dirty="0">
                <a:solidFill>
                  <a:srgbClr val="FF0066"/>
                </a:solidFill>
              </a:rPr>
              <a:t>&lt;</a:t>
            </a:r>
            <a:r>
              <a:rPr lang="es-MX" dirty="0" err="1">
                <a:solidFill>
                  <a:srgbClr val="FF0066"/>
                </a:solidFill>
              </a:rPr>
              <a:t>html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endParaRPr lang="es-MX" dirty="0">
              <a:solidFill>
                <a:srgbClr val="FF0066"/>
              </a:solidFill>
            </a:endParaRPr>
          </a:p>
          <a:p>
            <a:r>
              <a:rPr lang="es-MX" dirty="0">
                <a:solidFill>
                  <a:srgbClr val="FF0066"/>
                </a:solidFill>
              </a:rPr>
              <a:t>&lt;head&gt;</a:t>
            </a:r>
          </a:p>
          <a:p>
            <a:r>
              <a:rPr lang="es-MX" dirty="0">
                <a:solidFill>
                  <a:srgbClr val="FF0066"/>
                </a:solidFill>
              </a:rPr>
              <a:t>  &lt;</a:t>
            </a:r>
            <a:r>
              <a:rPr lang="es-MX" dirty="0" err="1">
                <a:solidFill>
                  <a:srgbClr val="FF0066"/>
                </a:solidFill>
              </a:rPr>
              <a:t>title</a:t>
            </a:r>
            <a:r>
              <a:rPr lang="es-MX" dirty="0">
                <a:solidFill>
                  <a:srgbClr val="FF0066"/>
                </a:solidFill>
              </a:rPr>
              <a:t>&gt;</a:t>
            </a:r>
            <a:r>
              <a:rPr lang="es-MX" dirty="0"/>
              <a:t>Cuestionario sobre Conjuntos</a:t>
            </a:r>
            <a:r>
              <a:rPr lang="es-MX" dirty="0">
                <a:solidFill>
                  <a:srgbClr val="FF0066"/>
                </a:solidFill>
              </a:rPr>
              <a:t>&lt;/</a:t>
            </a:r>
            <a:r>
              <a:rPr lang="es-MX" dirty="0" err="1">
                <a:solidFill>
                  <a:srgbClr val="FF0066"/>
                </a:solidFill>
              </a:rPr>
              <a:t>title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</a:t>
            </a:r>
            <a:r>
              <a:rPr lang="es-MX" dirty="0">
                <a:solidFill>
                  <a:srgbClr val="FF0066"/>
                </a:solidFill>
              </a:rPr>
              <a:t>&lt;</a:t>
            </a:r>
            <a:r>
              <a:rPr lang="es-MX" dirty="0" err="1">
                <a:solidFill>
                  <a:srgbClr val="FF0066"/>
                </a:solidFill>
              </a:rPr>
              <a:t>style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</a:t>
            </a:r>
            <a:r>
              <a:rPr lang="es-MX" dirty="0" err="1"/>
              <a:t>body</a:t>
            </a:r>
            <a:r>
              <a:rPr lang="es-MX" dirty="0"/>
              <a:t>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font-family</a:t>
            </a:r>
            <a:r>
              <a:rPr lang="es-MX" dirty="0"/>
              <a:t>: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Arial,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sans-serif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#f4f4f4;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.container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max-width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600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0</a:t>
            </a:r>
            <a:r>
              <a:rPr lang="es-MX" dirty="0"/>
              <a:t>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auto</a:t>
            </a:r>
            <a:r>
              <a:rPr lang="es-MX" dirty="0"/>
              <a:t>;</a:t>
            </a:r>
          </a:p>
          <a:p>
            <a:r>
              <a:rPr lang="es-MX" dirty="0"/>
              <a:t>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fff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padding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border-radius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8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box-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shadow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0 4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8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 </a:t>
            </a:r>
            <a:r>
              <a:rPr lang="es-MX" dirty="0" err="1"/>
              <a:t>rgba</a:t>
            </a:r>
            <a:r>
              <a:rPr lang="es-MX" dirty="0"/>
              <a:t>(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0, 0, 0, 0.1</a:t>
            </a:r>
            <a:r>
              <a:rPr lang="es-MX" dirty="0"/>
              <a:t>);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6955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168133" y="1397215"/>
            <a:ext cx="7028120" cy="7263970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25726" y="1433042"/>
            <a:ext cx="6659925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h2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text-align</a:t>
            </a:r>
            <a:r>
              <a:rPr lang="es-MX" dirty="0"/>
              <a:t>: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center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color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#333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</a:t>
            </a:r>
            <a:r>
              <a:rPr lang="es-MX" dirty="0" err="1"/>
              <a:t>form</a:t>
            </a:r>
            <a:r>
              <a:rPr lang="es-MX" dirty="0"/>
              <a:t>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margin-bottom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p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margin-bottom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color: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#555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input[</a:t>
            </a:r>
            <a:r>
              <a:rPr lang="es-MX" dirty="0" err="1"/>
              <a:t>type</a:t>
            </a:r>
            <a:r>
              <a:rPr lang="es-MX" dirty="0"/>
              <a:t>="</a:t>
            </a:r>
            <a:r>
              <a:rPr lang="es-MX" dirty="0" err="1"/>
              <a:t>text</a:t>
            </a:r>
            <a:r>
              <a:rPr lang="es-MX" dirty="0"/>
              <a:t>"]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width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 err="1"/>
              <a:t>calc</a:t>
            </a:r>
            <a:r>
              <a:rPr lang="es-MX" dirty="0"/>
              <a:t>(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100</a:t>
            </a:r>
            <a:r>
              <a:rPr lang="es-MX" dirty="0">
                <a:solidFill>
                  <a:srgbClr val="FF0066"/>
                </a:solidFill>
              </a:rPr>
              <a:t>%</a:t>
            </a:r>
            <a:r>
              <a:rPr lang="es-MX" dirty="0"/>
              <a:t> -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12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);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padding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8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solid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ddd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border-radius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4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margin-bottom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input[</a:t>
            </a:r>
            <a:r>
              <a:rPr lang="es-MX" dirty="0" err="1"/>
              <a:t>type</a:t>
            </a:r>
            <a:r>
              <a:rPr lang="es-MX" dirty="0"/>
              <a:t>="</a:t>
            </a:r>
            <a:r>
              <a:rPr lang="es-MX" dirty="0" err="1"/>
              <a:t>submit</a:t>
            </a:r>
            <a:r>
              <a:rPr lang="es-MX" dirty="0"/>
              <a:t>"] {</a:t>
            </a:r>
          </a:p>
          <a:p>
            <a:r>
              <a:rPr lang="es-MX" dirty="0"/>
              <a:t>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#4CAF50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color:</a:t>
            </a:r>
            <a:r>
              <a:rPr lang="es-MX" dirty="0"/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white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padding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10</a:t>
            </a:r>
            <a:r>
              <a:rPr lang="es-MX" dirty="0">
                <a:solidFill>
                  <a:srgbClr val="FF0066"/>
                </a:solidFill>
              </a:rPr>
              <a:t>px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none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border-radius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4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cursor:</a:t>
            </a:r>
            <a:r>
              <a:rPr lang="es-MX" dirty="0"/>
              <a:t>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pointer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font-size</a:t>
            </a:r>
            <a:r>
              <a:rPr lang="es-MX" dirty="0"/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16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21265" y="8145204"/>
            <a:ext cx="7889358" cy="191319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E1BC81-B8E6-C24F-91AA-0664BCFB10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0332" y="1636455"/>
            <a:ext cx="535002" cy="563078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B3EA5CBD-3D7E-4C17-A754-23F6B79D08F2}"/>
              </a:ext>
            </a:extLst>
          </p:cNvPr>
          <p:cNvSpPr/>
          <p:nvPr/>
        </p:nvSpPr>
        <p:spPr>
          <a:xfrm>
            <a:off x="3551274" y="1636455"/>
            <a:ext cx="38862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/>
              <a:t> input[</a:t>
            </a:r>
            <a:r>
              <a:rPr lang="es-MX" dirty="0" err="1"/>
              <a:t>type</a:t>
            </a:r>
            <a:r>
              <a:rPr lang="es-MX" dirty="0"/>
              <a:t>="</a:t>
            </a:r>
            <a:r>
              <a:rPr lang="es-MX" dirty="0" err="1"/>
              <a:t>submit</a:t>
            </a:r>
            <a:r>
              <a:rPr lang="es-MX" dirty="0"/>
              <a:t>"]:</a:t>
            </a:r>
            <a:r>
              <a:rPr lang="es-MX" dirty="0" err="1"/>
              <a:t>hover</a:t>
            </a:r>
            <a:r>
              <a:rPr lang="es-MX" dirty="0"/>
              <a:t>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-color: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#45a049;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.</a:t>
            </a:r>
            <a:r>
              <a:rPr lang="es-MX" dirty="0" err="1"/>
              <a:t>answer</a:t>
            </a:r>
            <a:r>
              <a:rPr lang="es-MX" dirty="0"/>
              <a:t> {</a:t>
            </a:r>
          </a:p>
          <a:p>
            <a:r>
              <a:rPr lang="es-MX" dirty="0"/>
              <a:t>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-top: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padding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border-radius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4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.</a:t>
            </a:r>
            <a:r>
              <a:rPr lang="es-MX" dirty="0" err="1"/>
              <a:t>correct</a:t>
            </a:r>
            <a:r>
              <a:rPr lang="es-MX" dirty="0"/>
              <a:t>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#dff0d8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solid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#d6e9c6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color: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#3c763d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9679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168133" y="1397215"/>
            <a:ext cx="7028120" cy="7263970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25726" y="1433042"/>
            <a:ext cx="6659925" cy="6771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.</a:t>
            </a:r>
            <a:r>
              <a:rPr lang="es-MX" dirty="0" err="1"/>
              <a:t>incorrect</a:t>
            </a:r>
            <a:r>
              <a:rPr lang="es-MX" dirty="0"/>
              <a:t>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-color: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#f2dede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border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</a:t>
            </a:r>
            <a:r>
              <a:rPr lang="es-MX" dirty="0"/>
              <a:t>1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solid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#ebccd1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color: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#a94442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endParaRPr lang="es-MX" dirty="0"/>
          </a:p>
          <a:p>
            <a:r>
              <a:rPr lang="es-MX" dirty="0"/>
              <a:t>    .score {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text-align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center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font-size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20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font-weight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bold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margin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-top </a:t>
            </a:r>
            <a:r>
              <a:rPr lang="es-MX" dirty="0"/>
              <a:t>: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30</a:t>
            </a:r>
            <a:r>
              <a:rPr lang="es-MX" dirty="0">
                <a:solidFill>
                  <a:srgbClr val="FF0066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}</a:t>
            </a:r>
          </a:p>
          <a:p>
            <a:r>
              <a:rPr lang="es-MX" dirty="0"/>
              <a:t>  </a:t>
            </a:r>
            <a:r>
              <a:rPr lang="es-MX" dirty="0">
                <a:solidFill>
                  <a:srgbClr val="FF0066"/>
                </a:solidFill>
              </a:rPr>
              <a:t>&lt;/</a:t>
            </a:r>
            <a:r>
              <a:rPr lang="es-MX" dirty="0" err="1">
                <a:solidFill>
                  <a:srgbClr val="FF0066"/>
                </a:solidFill>
              </a:rPr>
              <a:t>style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>
                <a:solidFill>
                  <a:srgbClr val="FF0066"/>
                </a:solidFill>
              </a:rPr>
              <a:t>&lt;/head&gt;</a:t>
            </a:r>
          </a:p>
          <a:p>
            <a:endParaRPr lang="es-MX" dirty="0">
              <a:solidFill>
                <a:srgbClr val="FF0066"/>
              </a:solidFill>
            </a:endParaRPr>
          </a:p>
          <a:p>
            <a:r>
              <a:rPr lang="es-MX" dirty="0">
                <a:solidFill>
                  <a:srgbClr val="FF0066"/>
                </a:solidFill>
              </a:rPr>
              <a:t>&lt;</a:t>
            </a:r>
            <a:r>
              <a:rPr lang="es-MX" dirty="0" err="1">
                <a:solidFill>
                  <a:srgbClr val="FF0066"/>
                </a:solidFill>
              </a:rPr>
              <a:t>body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</a:t>
            </a:r>
            <a:r>
              <a:rPr lang="es-MX" dirty="0">
                <a:solidFill>
                  <a:srgbClr val="FF0066"/>
                </a:solidFill>
              </a:rPr>
              <a:t>&lt;</a:t>
            </a:r>
            <a:r>
              <a:rPr lang="es-MX" dirty="0" err="1">
                <a:solidFill>
                  <a:srgbClr val="FF0066"/>
                </a:solidFill>
              </a:rPr>
              <a:t>div</a:t>
            </a:r>
            <a:r>
              <a:rPr lang="es-MX" dirty="0">
                <a:solidFill>
                  <a:srgbClr val="FF0066"/>
                </a:solidFill>
              </a:rPr>
              <a:t> </a:t>
            </a:r>
            <a:r>
              <a:rPr lang="es-MX" dirty="0" err="1">
                <a:solidFill>
                  <a:srgbClr val="FF0066"/>
                </a:solidFill>
              </a:rPr>
              <a:t>class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"container"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FF0066"/>
                </a:solidFill>
              </a:rPr>
              <a:t>&lt;h2&gt;</a:t>
            </a:r>
            <a:r>
              <a:rPr lang="es-MX" dirty="0"/>
              <a:t>Cuestionario sobre Conjuntos</a:t>
            </a:r>
            <a:r>
              <a:rPr lang="es-MX" dirty="0">
                <a:solidFill>
                  <a:srgbClr val="FF0066"/>
                </a:solidFill>
              </a:rPr>
              <a:t>&lt;/h2&gt;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FF0066"/>
                </a:solidFill>
              </a:rPr>
              <a:t>&lt;</a:t>
            </a:r>
            <a:r>
              <a:rPr lang="es-MX" dirty="0" err="1">
                <a:solidFill>
                  <a:srgbClr val="FF0066"/>
                </a:solidFill>
              </a:rPr>
              <a:t>form</a:t>
            </a:r>
            <a:r>
              <a:rPr lang="es-MX" dirty="0">
                <a:solidFill>
                  <a:srgbClr val="FF0066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method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"post" </a:t>
            </a:r>
            <a:r>
              <a:rPr lang="es-MX" dirty="0" err="1"/>
              <a:t>action</a:t>
            </a:r>
            <a:r>
              <a:rPr lang="es-MX" dirty="0"/>
              <a:t>=""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&lt;p&gt;</a:t>
            </a:r>
            <a:r>
              <a:rPr lang="es-MX" dirty="0"/>
              <a:t>1. Considera los conjuntos A = {1, 2, 3, 4} y B = {3, 4, 5, 6}. Encuentra la </a:t>
            </a:r>
            <a:r>
              <a:rPr lang="es-MX" dirty="0" err="1"/>
              <a:t>union</a:t>
            </a:r>
            <a:r>
              <a:rPr lang="es-MX" dirty="0"/>
              <a:t> de A y B.</a:t>
            </a:r>
            <a:r>
              <a:rPr lang="es-MX" dirty="0">
                <a:solidFill>
                  <a:srgbClr val="FF0066"/>
                </a:solidFill>
              </a:rPr>
              <a:t>&lt;/p&gt;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&lt;input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text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"q1</a:t>
            </a:r>
            <a:r>
              <a:rPr lang="es-MX" dirty="0"/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placeholder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"Respuesta"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required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&lt;p&gt;</a:t>
            </a:r>
            <a:r>
              <a:rPr lang="es-MX" dirty="0"/>
              <a:t>2. Considera los conjuntos A = {a, b, c} y B = {b, c, d}. Encuentra la </a:t>
            </a:r>
            <a:r>
              <a:rPr lang="es-MX" dirty="0" err="1"/>
              <a:t>interseccion</a:t>
            </a:r>
            <a:r>
              <a:rPr lang="es-MX" dirty="0"/>
              <a:t> de A y B.</a:t>
            </a:r>
            <a:r>
              <a:rPr lang="es-MX" dirty="0">
                <a:solidFill>
                  <a:srgbClr val="FF0066"/>
                </a:solidFill>
              </a:rPr>
              <a:t>&lt;/p&gt;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&lt;input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text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"q2"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placeholder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"Respuesta</a:t>
            </a:r>
            <a:r>
              <a:rPr lang="es-MX" dirty="0"/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required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&lt;p&gt;</a:t>
            </a:r>
            <a:r>
              <a:rPr lang="es-MX" dirty="0"/>
              <a:t>3. Considera los conjuntos A = {1, 2, 3, 4, 5} y B = {4, 5, 6, 7}. Encuentra la diferencia A - B.</a:t>
            </a:r>
            <a:r>
              <a:rPr lang="es-MX" dirty="0">
                <a:solidFill>
                  <a:srgbClr val="FF0066"/>
                </a:solidFill>
              </a:rPr>
              <a:t>&lt;/p&gt;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&lt;input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text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"q3"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placeholder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"Respuesta"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required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rgbClr val="FF0066"/>
                </a:solidFill>
              </a:rPr>
              <a:t>&lt;input</a:t>
            </a:r>
            <a:r>
              <a:rPr lang="es-MX" dirty="0"/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submit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submit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 </a:t>
            </a:r>
            <a:r>
              <a:rPr lang="es-MX" dirty="0" err="1"/>
              <a:t>value</a:t>
            </a:r>
            <a:r>
              <a:rPr lang="es-MX" dirty="0"/>
              <a:t>=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"Enviar respuestas"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FF0066"/>
                </a:solidFill>
              </a:rPr>
              <a:t>&lt;/</a:t>
            </a:r>
            <a:r>
              <a:rPr lang="es-MX" dirty="0" err="1">
                <a:solidFill>
                  <a:srgbClr val="FF0066"/>
                </a:solidFill>
              </a:rPr>
              <a:t>form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21265" y="8145204"/>
            <a:ext cx="7889358" cy="191319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E1BC81-B8E6-C24F-91AA-0664BCFB10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0332" y="1636455"/>
            <a:ext cx="535002" cy="56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117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206661" y="1540384"/>
            <a:ext cx="7028120" cy="7263970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25726" y="1433042"/>
            <a:ext cx="6659925" cy="741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.</a:t>
            </a:r>
          </a:p>
          <a:p>
            <a:r>
              <a:rPr lang="es-MX" dirty="0"/>
              <a:t>    &lt;?</a:t>
            </a:r>
            <a:r>
              <a:rPr lang="es-MX" dirty="0" err="1"/>
              <a:t>php</a:t>
            </a:r>
            <a:endParaRPr lang="es-MX" dirty="0"/>
          </a:p>
          <a:p>
            <a:r>
              <a:rPr lang="es-MX" dirty="0"/>
              <a:t>   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// Respuestas correctas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33CCCC"/>
                </a:solidFill>
              </a:rPr>
              <a:t>$</a:t>
            </a:r>
            <a:r>
              <a:rPr lang="es-MX" dirty="0" err="1">
                <a:solidFill>
                  <a:srgbClr val="33CCCC"/>
                </a:solidFill>
              </a:rPr>
              <a:t>respuestas_correctas</a:t>
            </a:r>
            <a:r>
              <a:rPr lang="es-MX" dirty="0">
                <a:solidFill>
                  <a:srgbClr val="33CCCC"/>
                </a:solidFill>
              </a:rPr>
              <a:t> </a:t>
            </a:r>
            <a:r>
              <a:rPr lang="es-MX" dirty="0"/>
              <a:t>= </a:t>
            </a:r>
            <a:r>
              <a:rPr lang="es-MX" dirty="0">
                <a:solidFill>
                  <a:srgbClr val="FF0066"/>
                </a:solidFill>
              </a:rPr>
              <a:t>array</a:t>
            </a:r>
            <a:r>
              <a:rPr lang="es-MX" dirty="0"/>
              <a:t>(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"q1"</a:t>
            </a:r>
            <a:r>
              <a:rPr lang="es-MX" dirty="0"/>
              <a:t> =&gt; "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1, 2, 3, 4, 5, 6</a:t>
            </a:r>
            <a:r>
              <a:rPr lang="es-MX" dirty="0"/>
              <a:t>",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"q2"</a:t>
            </a:r>
            <a:r>
              <a:rPr lang="es-MX" dirty="0"/>
              <a:t> =&gt;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"b, c</a:t>
            </a:r>
            <a:r>
              <a:rPr lang="es-MX" dirty="0"/>
              <a:t>",</a:t>
            </a:r>
          </a:p>
          <a:p>
            <a:r>
              <a:rPr lang="es-MX" dirty="0"/>
              <a:t>      "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q3</a:t>
            </a:r>
            <a:r>
              <a:rPr lang="es-MX" dirty="0"/>
              <a:t>" =&gt; "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1, 2, 3</a:t>
            </a:r>
            <a:r>
              <a:rPr lang="es-MX" dirty="0"/>
              <a:t>"</a:t>
            </a:r>
          </a:p>
          <a:p>
            <a:r>
              <a:rPr lang="es-MX" dirty="0"/>
              <a:t>    );</a:t>
            </a:r>
          </a:p>
          <a:p>
            <a:endParaRPr lang="es-MX" dirty="0"/>
          </a:p>
          <a:p>
            <a:r>
              <a:rPr lang="es-MX" dirty="0"/>
              <a:t>   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// Comprobar si se han enviado respuestas</a:t>
            </a:r>
          </a:p>
          <a:p>
            <a:r>
              <a:rPr lang="es-MX" dirty="0"/>
              <a:t>    </a:t>
            </a:r>
            <a:r>
              <a:rPr lang="es-MX" dirty="0" err="1">
                <a:solidFill>
                  <a:srgbClr val="FF0066"/>
                </a:solidFill>
              </a:rPr>
              <a:t>if</a:t>
            </a:r>
            <a:r>
              <a:rPr lang="es-MX" dirty="0"/>
              <a:t> (</a:t>
            </a:r>
            <a:r>
              <a:rPr lang="es-MX" dirty="0" err="1"/>
              <a:t>isset</a:t>
            </a:r>
            <a:r>
              <a:rPr lang="es-MX" dirty="0"/>
              <a:t>($_POST[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'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submit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'</a:t>
            </a:r>
            <a:r>
              <a:rPr lang="es-MX" dirty="0"/>
              <a:t>])) {</a:t>
            </a:r>
          </a:p>
          <a:p>
            <a:r>
              <a:rPr lang="es-MX" dirty="0"/>
              <a:t>      $puntaje =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0</a:t>
            </a:r>
            <a:r>
              <a:rPr lang="es-MX" dirty="0"/>
              <a:t>;</a:t>
            </a:r>
          </a:p>
          <a:p>
            <a:r>
              <a:rPr lang="es-MX" dirty="0"/>
              <a:t>     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// Comprobar cada respuesta</a:t>
            </a:r>
          </a:p>
          <a:p>
            <a:r>
              <a:rPr lang="es-MX" dirty="0"/>
              <a:t>      </a:t>
            </a:r>
            <a:r>
              <a:rPr lang="es-MX" dirty="0" err="1">
                <a:solidFill>
                  <a:srgbClr val="FF0066"/>
                </a:solidFill>
              </a:rPr>
              <a:t>foreach</a:t>
            </a:r>
            <a:r>
              <a:rPr lang="es-MX" dirty="0"/>
              <a:t> (</a:t>
            </a:r>
            <a:r>
              <a:rPr lang="es-MX" dirty="0">
                <a:solidFill>
                  <a:srgbClr val="33CCCC"/>
                </a:solidFill>
              </a:rPr>
              <a:t>$</a:t>
            </a:r>
            <a:r>
              <a:rPr lang="es-MX" dirty="0" err="1">
                <a:solidFill>
                  <a:srgbClr val="33CCCC"/>
                </a:solidFill>
              </a:rPr>
              <a:t>respuestas_correctas</a:t>
            </a:r>
            <a:r>
              <a:rPr lang="es-MX" dirty="0"/>
              <a:t> </a:t>
            </a:r>
            <a:r>
              <a:rPr lang="es-MX" dirty="0">
                <a:solidFill>
                  <a:srgbClr val="FF0066"/>
                </a:solidFill>
              </a:rPr>
              <a:t>as</a:t>
            </a:r>
            <a:r>
              <a:rPr lang="es-MX" dirty="0">
                <a:solidFill>
                  <a:srgbClr val="33CCCC"/>
                </a:solidFill>
              </a:rPr>
              <a:t> $pregunta</a:t>
            </a:r>
            <a:r>
              <a:rPr lang="es-MX" dirty="0"/>
              <a:t> =&gt;</a:t>
            </a:r>
            <a:r>
              <a:rPr lang="es-MX" dirty="0">
                <a:solidFill>
                  <a:srgbClr val="33CCCC"/>
                </a:solidFill>
              </a:rPr>
              <a:t> $</a:t>
            </a:r>
            <a:r>
              <a:rPr lang="es-MX" dirty="0" err="1">
                <a:solidFill>
                  <a:srgbClr val="33CCCC"/>
                </a:solidFill>
              </a:rPr>
              <a:t>respuesta_correcta</a:t>
            </a:r>
            <a:r>
              <a:rPr lang="es-MX" dirty="0"/>
              <a:t>) {</a:t>
            </a:r>
          </a:p>
          <a:p>
            <a:r>
              <a:rPr lang="es-MX" dirty="0"/>
              <a:t>        </a:t>
            </a:r>
            <a:r>
              <a:rPr lang="es-MX" dirty="0" err="1">
                <a:solidFill>
                  <a:srgbClr val="FF0066"/>
                </a:solidFill>
              </a:rPr>
              <a:t>if</a:t>
            </a:r>
            <a:r>
              <a:rPr lang="es-MX" dirty="0"/>
              <a:t> (</a:t>
            </a:r>
            <a:r>
              <a:rPr lang="es-MX" dirty="0" err="1"/>
              <a:t>isset</a:t>
            </a:r>
            <a:r>
              <a:rPr lang="es-MX" dirty="0"/>
              <a:t>($_POST</a:t>
            </a:r>
            <a:r>
              <a:rPr lang="es-MX" dirty="0">
                <a:solidFill>
                  <a:srgbClr val="33CCCC"/>
                </a:solidFill>
              </a:rPr>
              <a:t>[$pregunta</a:t>
            </a:r>
            <a:r>
              <a:rPr lang="es-MX" dirty="0"/>
              <a:t>])) {</a:t>
            </a:r>
          </a:p>
          <a:p>
            <a:r>
              <a:rPr lang="es-MX" dirty="0"/>
              <a:t>          </a:t>
            </a:r>
            <a:r>
              <a:rPr lang="es-MX" dirty="0">
                <a:solidFill>
                  <a:srgbClr val="33CCCC"/>
                </a:solidFill>
              </a:rPr>
              <a:t>$</a:t>
            </a:r>
            <a:r>
              <a:rPr lang="es-MX" dirty="0" err="1">
                <a:solidFill>
                  <a:srgbClr val="33CCCC"/>
                </a:solidFill>
              </a:rPr>
              <a:t>respuesta_usuario</a:t>
            </a:r>
            <a:r>
              <a:rPr lang="es-MX" dirty="0">
                <a:solidFill>
                  <a:srgbClr val="33CCCC"/>
                </a:solidFill>
              </a:rPr>
              <a:t> </a:t>
            </a:r>
            <a:r>
              <a:rPr lang="es-MX" dirty="0"/>
              <a:t>= </a:t>
            </a:r>
            <a:r>
              <a:rPr lang="es-MX" dirty="0" err="1"/>
              <a:t>trim</a:t>
            </a:r>
            <a:r>
              <a:rPr lang="es-MX" dirty="0"/>
              <a:t>($_POST[</a:t>
            </a:r>
            <a:r>
              <a:rPr lang="es-MX" dirty="0">
                <a:solidFill>
                  <a:srgbClr val="33CCCC"/>
                </a:solidFill>
              </a:rPr>
              <a:t>$pregunta</a:t>
            </a:r>
            <a:r>
              <a:rPr lang="es-MX" dirty="0"/>
              <a:t>]);</a:t>
            </a:r>
          </a:p>
          <a:p>
            <a:r>
              <a:rPr lang="es-MX" dirty="0"/>
              <a:t>         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// Comprobar si la respuesta es correcta</a:t>
            </a:r>
          </a:p>
          <a:p>
            <a:r>
              <a:rPr lang="es-MX" dirty="0"/>
              <a:t>          </a:t>
            </a:r>
            <a:r>
              <a:rPr lang="es-MX" dirty="0" err="1">
                <a:solidFill>
                  <a:srgbClr val="FF0066"/>
                </a:solidFill>
              </a:rPr>
              <a:t>if</a:t>
            </a:r>
            <a:r>
              <a:rPr lang="es-MX" dirty="0">
                <a:solidFill>
                  <a:srgbClr val="FF0066"/>
                </a:solidFill>
              </a:rPr>
              <a:t> </a:t>
            </a:r>
            <a:r>
              <a:rPr lang="es-MX" dirty="0"/>
              <a:t>(</a:t>
            </a:r>
            <a:r>
              <a:rPr lang="es-MX" dirty="0" err="1"/>
              <a:t>strcasecmp</a:t>
            </a:r>
            <a:r>
              <a:rPr lang="es-MX" dirty="0"/>
              <a:t>(</a:t>
            </a:r>
            <a:r>
              <a:rPr lang="es-MX" dirty="0">
                <a:solidFill>
                  <a:srgbClr val="33CCCC"/>
                </a:solidFill>
              </a:rPr>
              <a:t>$</a:t>
            </a:r>
            <a:r>
              <a:rPr lang="es-MX" dirty="0" err="1">
                <a:solidFill>
                  <a:srgbClr val="33CCCC"/>
                </a:solidFill>
              </a:rPr>
              <a:t>respuesta_usuario</a:t>
            </a:r>
            <a:r>
              <a:rPr lang="es-MX" dirty="0">
                <a:solidFill>
                  <a:srgbClr val="33CCCC"/>
                </a:solidFill>
              </a:rPr>
              <a:t>, $</a:t>
            </a:r>
            <a:r>
              <a:rPr lang="es-MX" dirty="0" err="1">
                <a:solidFill>
                  <a:srgbClr val="33CCCC"/>
                </a:solidFill>
              </a:rPr>
              <a:t>respuesta_correcta</a:t>
            </a:r>
            <a:r>
              <a:rPr lang="es-MX" dirty="0"/>
              <a:t>) ==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0</a:t>
            </a:r>
            <a:r>
              <a:rPr lang="es-MX" dirty="0"/>
              <a:t>) {</a:t>
            </a:r>
          </a:p>
          <a:p>
            <a:r>
              <a:rPr lang="es-MX" dirty="0"/>
              <a:t>            echo "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&lt;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div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class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='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answer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correct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'&gt;Respuesta</a:t>
            </a:r>
            <a:r>
              <a:rPr lang="es-MX" dirty="0"/>
              <a:t> </a:t>
            </a:r>
            <a:r>
              <a:rPr lang="es-MX" dirty="0">
                <a:solidFill>
                  <a:srgbClr val="33CCCC"/>
                </a:solidFill>
              </a:rPr>
              <a:t>$pregunta:</a:t>
            </a:r>
            <a:r>
              <a:rPr lang="es-MX" dirty="0"/>
              <a:t>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Correcto&lt;/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div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&gt;";</a:t>
            </a:r>
          </a:p>
          <a:p>
            <a:r>
              <a:rPr lang="es-MX" dirty="0"/>
              <a:t>            </a:t>
            </a:r>
            <a:r>
              <a:rPr lang="es-MX" dirty="0">
                <a:solidFill>
                  <a:srgbClr val="33CCCC"/>
                </a:solidFill>
              </a:rPr>
              <a:t>$puntaje++</a:t>
            </a:r>
            <a:r>
              <a:rPr lang="es-MX" dirty="0"/>
              <a:t>;</a:t>
            </a:r>
          </a:p>
          <a:p>
            <a:r>
              <a:rPr lang="es-MX" dirty="0"/>
              <a:t>          } </a:t>
            </a:r>
            <a:r>
              <a:rPr lang="es-MX" dirty="0" err="1">
                <a:solidFill>
                  <a:srgbClr val="FF0066"/>
                </a:solidFill>
              </a:rPr>
              <a:t>else</a:t>
            </a:r>
            <a:r>
              <a:rPr lang="es-MX" dirty="0"/>
              <a:t> {</a:t>
            </a:r>
          </a:p>
          <a:p>
            <a:r>
              <a:rPr lang="es-MX" dirty="0"/>
              <a:t>            echo "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&lt;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div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class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='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answer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incorrect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'&gt;Respuesta </a:t>
            </a:r>
            <a:r>
              <a:rPr lang="es-MX" dirty="0">
                <a:solidFill>
                  <a:srgbClr val="33CCCC"/>
                </a:solidFill>
              </a:rPr>
              <a:t>$pregunta:</a:t>
            </a:r>
            <a:r>
              <a:rPr lang="es-MX" dirty="0"/>
              <a:t> Incorrecto</a:t>
            </a:r>
            <a:r>
              <a:rPr lang="es-MX" dirty="0">
                <a:solidFill>
                  <a:srgbClr val="FF0066"/>
                </a:solidFill>
              </a:rPr>
              <a:t>&lt;/</a:t>
            </a:r>
            <a:r>
              <a:rPr lang="es-MX" dirty="0" err="1">
                <a:solidFill>
                  <a:srgbClr val="FF0066"/>
                </a:solidFill>
              </a:rPr>
              <a:t>div</a:t>
            </a:r>
            <a:r>
              <a:rPr lang="es-MX" dirty="0">
                <a:solidFill>
                  <a:srgbClr val="FF0066"/>
                </a:solidFill>
              </a:rPr>
              <a:t>&gt;</a:t>
            </a:r>
            <a:r>
              <a:rPr lang="es-MX" dirty="0"/>
              <a:t>";</a:t>
            </a:r>
          </a:p>
          <a:p>
            <a:r>
              <a:rPr lang="es-MX" dirty="0"/>
              <a:t>          }</a:t>
            </a:r>
          </a:p>
          <a:p>
            <a:r>
              <a:rPr lang="es-MX" dirty="0"/>
              <a:t>        }</a:t>
            </a:r>
          </a:p>
          <a:p>
            <a:r>
              <a:rPr lang="es-MX" dirty="0"/>
              <a:t>      }</a:t>
            </a:r>
          </a:p>
          <a:p>
            <a:r>
              <a:rPr lang="es-MX" dirty="0"/>
              <a:t>      echo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"&lt;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div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class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='score'&gt;Puntaje total</a:t>
            </a:r>
            <a:r>
              <a:rPr lang="es-MX" dirty="0"/>
              <a:t>: </a:t>
            </a:r>
            <a:r>
              <a:rPr lang="es-MX" dirty="0">
                <a:solidFill>
                  <a:srgbClr val="33CCCC"/>
                </a:solidFill>
              </a:rPr>
              <a:t>$puntaje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&lt;/</a:t>
            </a:r>
            <a:r>
              <a:rPr lang="es-MX" dirty="0" err="1">
                <a:solidFill>
                  <a:schemeClr val="accent5">
                    <a:lumMod val="50000"/>
                  </a:schemeClr>
                </a:solidFill>
              </a:rPr>
              <a:t>div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&gt;</a:t>
            </a:r>
            <a:r>
              <a:rPr lang="es-MX" dirty="0"/>
              <a:t>";</a:t>
            </a:r>
          </a:p>
          <a:p>
            <a:r>
              <a:rPr lang="es-MX" dirty="0"/>
              <a:t>    }</a:t>
            </a:r>
          </a:p>
          <a:p>
            <a:r>
              <a:rPr lang="es-MX" dirty="0"/>
              <a:t>    ?&gt;</a:t>
            </a:r>
          </a:p>
          <a:p>
            <a:r>
              <a:rPr lang="es-MX" dirty="0"/>
              <a:t>  </a:t>
            </a:r>
            <a:r>
              <a:rPr lang="es-MX" dirty="0">
                <a:solidFill>
                  <a:srgbClr val="FF0066"/>
                </a:solidFill>
              </a:rPr>
              <a:t>&lt;/</a:t>
            </a:r>
            <a:r>
              <a:rPr lang="es-MX" dirty="0" err="1">
                <a:solidFill>
                  <a:srgbClr val="FF0066"/>
                </a:solidFill>
              </a:rPr>
              <a:t>div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r>
              <a:rPr lang="es-MX" dirty="0">
                <a:solidFill>
                  <a:srgbClr val="FF0066"/>
                </a:solidFill>
              </a:rPr>
              <a:t>&lt;/</a:t>
            </a:r>
            <a:r>
              <a:rPr lang="es-MX" dirty="0" err="1">
                <a:solidFill>
                  <a:srgbClr val="FF0066"/>
                </a:solidFill>
              </a:rPr>
              <a:t>body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endParaRPr lang="es-MX" dirty="0">
              <a:solidFill>
                <a:srgbClr val="FF0066"/>
              </a:solidFill>
            </a:endParaRPr>
          </a:p>
          <a:p>
            <a:r>
              <a:rPr lang="es-MX" dirty="0">
                <a:solidFill>
                  <a:srgbClr val="FF0066"/>
                </a:solidFill>
              </a:rPr>
              <a:t>&lt;/</a:t>
            </a:r>
            <a:r>
              <a:rPr lang="es-MX" dirty="0" err="1">
                <a:solidFill>
                  <a:srgbClr val="FF0066"/>
                </a:solidFill>
              </a:rPr>
              <a:t>html</a:t>
            </a:r>
            <a:r>
              <a:rPr lang="es-MX" dirty="0">
                <a:solidFill>
                  <a:srgbClr val="FF0066"/>
                </a:solidFill>
              </a:rPr>
              <a:t>&gt;</a:t>
            </a:r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0" y="8421945"/>
            <a:ext cx="7791450" cy="17910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E1BC81-B8E6-C24F-91AA-0664BCFB10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0332" y="1636455"/>
            <a:ext cx="535002" cy="56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5464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</TotalTime>
  <Words>809</Words>
  <Application>Microsoft Office PowerPoint</Application>
  <PresentationFormat>Personalizado</PresentationFormat>
  <Paragraphs>134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Arial Rounded MT Bold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SALA 705</cp:lastModifiedBy>
  <cp:revision>39</cp:revision>
  <dcterms:created xsi:type="dcterms:W3CDTF">2023-07-26T13:56:00Z</dcterms:created>
  <dcterms:modified xsi:type="dcterms:W3CDTF">2024-05-09T00:33:06Z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