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9" r:id="rId2"/>
    <p:sldId id="272" r:id="rId3"/>
    <p:sldId id="274" r:id="rId4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kkE9PH6iSigOObulCGY8rApcW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0ADC"/>
    <a:srgbClr val="3366CC"/>
    <a:srgbClr val="FDF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1104" y="-20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9" Type="http://customschemas.google.com/relationships/presentationmetadata" Target="metadata"/><Relationship Id="rId4" Type="http://schemas.openxmlformats.org/officeDocument/2006/relationships/slide" Target="slides/slide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495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4558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95708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/>
            </a:lvl1pPr>
            <a:lvl2pPr lvl="1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/>
            </a:lvl2pPr>
            <a:lvl3pPr lvl="2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3pPr>
            <a:lvl4pPr lvl="3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4pPr>
            <a:lvl5pPr lvl="4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5pPr>
            <a:lvl6pPr lvl="5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6pPr>
            <a:lvl7pPr lvl="6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7pPr>
            <a:lvl8pPr lvl="7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8pPr>
            <a:lvl9pPr lvl="8" algn="ctr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100"/>
              <a:buFont typeface="Calibri"/>
              <a:buNone/>
              <a:defRPr sz="5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700"/>
              <a:buNone/>
              <a:defRPr sz="17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rgbClr val="888888"/>
              </a:buClr>
              <a:buSzPts val="1360"/>
              <a:buNone/>
              <a:defRPr sz="136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040"/>
              <a:buNone/>
              <a:defRPr sz="2040" b="1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 sz="1700" b="1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132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  <a:defRPr sz="2720"/>
            </a:lvl1pPr>
            <a:lvl2pPr marL="914400" lvl="1" indent="-37973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380"/>
              <a:buChar char="•"/>
              <a:defRPr sz="2380"/>
            </a:lvl2pPr>
            <a:lvl3pPr marL="1371600" lvl="2" indent="-358139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3pPr>
            <a:lvl4pPr marL="1828800" lvl="3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4pPr>
            <a:lvl5pPr marL="2286000" lvl="4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5pPr>
            <a:lvl6pPr marL="2743200" lvl="5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6pPr>
            <a:lvl7pPr marL="3200400" lvl="6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7pPr>
            <a:lvl8pPr marL="3657600" lvl="7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8pPr>
            <a:lvl9pPr marL="4114800" lvl="8" indent="-33655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Char char="•"/>
              <a:defRPr sz="17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Calibri"/>
              <a:buNone/>
              <a:defRPr sz="272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360"/>
              <a:buNone/>
              <a:defRPr sz="1360"/>
            </a:lvl1pPr>
            <a:lvl2pPr marL="914400" lvl="1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190"/>
              <a:buNone/>
              <a:defRPr sz="1190"/>
            </a:lvl2pPr>
            <a:lvl3pPr marL="1371600" lvl="2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3pPr>
            <a:lvl4pPr marL="1828800" lvl="3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4pPr>
            <a:lvl5pPr marL="2286000" lvl="4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5pPr>
            <a:lvl6pPr marL="2743200" lvl="5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6pPr>
            <a:lvl7pPr marL="3200400" lvl="6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7pPr>
            <a:lvl8pPr marL="3657600" lvl="7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8pPr>
            <a:lvl9pPr marL="4114800" lvl="8" indent="-2286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850"/>
              <a:buNone/>
              <a:defRPr sz="85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40"/>
              <a:buFont typeface="Calibri"/>
              <a:buNone/>
              <a:defRPr sz="37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79730" algn="l" rtl="0">
              <a:lnSpc>
                <a:spcPct val="90000"/>
              </a:lnSpc>
              <a:spcBef>
                <a:spcPts val="850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•"/>
              <a:defRPr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814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  <a:defRPr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25755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5754" algn="l" rtl="0">
              <a:lnSpc>
                <a:spcPct val="9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20"/>
              <a:buFont typeface="Arial"/>
              <a:buNone/>
              <a:defRPr sz="102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F341A0A-F15A-4FA9-72C6-BB488B6CEE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7777" y="4461058"/>
            <a:ext cx="1485249" cy="76059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8BC4B077-1E03-C367-22C0-6E3D3576B4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9893" y="3034030"/>
            <a:ext cx="1491237" cy="76059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B885395-B9EE-E8DF-6C76-A0908FD162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3049" y="1624538"/>
            <a:ext cx="1479260" cy="760591"/>
          </a:xfrm>
          <a:prstGeom prst="rect">
            <a:avLst/>
          </a:prstGeom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BF3556CF-6CBB-DA49-CD42-C7F88E6AEA2F}"/>
              </a:ext>
            </a:extLst>
          </p:cNvPr>
          <p:cNvSpPr txBox="1"/>
          <p:nvPr/>
        </p:nvSpPr>
        <p:spPr>
          <a:xfrm>
            <a:off x="1774214" y="1808826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Enunciado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6CFAE6D-FBDB-43D1-5308-2D85212A687F}"/>
              </a:ext>
            </a:extLst>
          </p:cNvPr>
          <p:cNvSpPr txBox="1"/>
          <p:nvPr/>
        </p:nvSpPr>
        <p:spPr>
          <a:xfrm>
            <a:off x="4891130" y="1399739"/>
            <a:ext cx="19357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/>
              <a:t>El objetivo detrás de nuestro código es el aprendizaje múltiple de conjuntos y biología a la población Emberá, fortaleciendo su educación.</a:t>
            </a:r>
            <a:endParaRPr lang="es-CO" sz="1200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A680960-910F-E222-0B51-C7E58D87FC16}"/>
              </a:ext>
            </a:extLst>
          </p:cNvPr>
          <p:cNvSpPr txBox="1"/>
          <p:nvPr/>
        </p:nvSpPr>
        <p:spPr>
          <a:xfrm>
            <a:off x="5089235" y="3207959"/>
            <a:ext cx="14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Conjunto A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2FB1BB1-B194-6613-7200-99F35C98AD1D}"/>
              </a:ext>
            </a:extLst>
          </p:cNvPr>
          <p:cNvSpPr txBox="1"/>
          <p:nvPr/>
        </p:nvSpPr>
        <p:spPr>
          <a:xfrm>
            <a:off x="4742309" y="4677884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012CE2A5-3F61-A674-6480-83B488C3D98D}"/>
              </a:ext>
            </a:extLst>
          </p:cNvPr>
          <p:cNvCxnSpPr/>
          <p:nvPr/>
        </p:nvCxnSpPr>
        <p:spPr>
          <a:xfrm>
            <a:off x="4070919" y="2385129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9BDCA39-1923-42D0-33FD-71D403706C42}"/>
              </a:ext>
            </a:extLst>
          </p:cNvPr>
          <p:cNvCxnSpPr/>
          <p:nvPr/>
        </p:nvCxnSpPr>
        <p:spPr>
          <a:xfrm>
            <a:off x="4059543" y="3806773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-113274" y="5785624"/>
            <a:ext cx="7234260" cy="3861333"/>
          </a:xfrm>
          <a:prstGeom prst="flowChartAlternateProcess">
            <a:avLst/>
          </a:prstGeom>
          <a:solidFill>
            <a:srgbClr val="FDF4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952980" y="5785624"/>
            <a:ext cx="665992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rgbClr val="0070C0"/>
                </a:solidFill>
              </a:rPr>
              <a:t>&lt;!DOCTYPE </a:t>
            </a:r>
            <a:r>
              <a:rPr lang="es-MX" dirty="0" err="1">
                <a:solidFill>
                  <a:srgbClr val="0070C0"/>
                </a:solidFill>
              </a:rPr>
              <a:t>html</a:t>
            </a:r>
            <a:r>
              <a:rPr lang="es-MX" dirty="0">
                <a:solidFill>
                  <a:srgbClr val="0070C0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html</a:t>
            </a:r>
            <a:r>
              <a:rPr lang="es-MX" dirty="0">
                <a:solidFill>
                  <a:srgbClr val="0070C0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lang</a:t>
            </a:r>
            <a:r>
              <a:rPr lang="es-MX" dirty="0">
                <a:solidFill>
                  <a:srgbClr val="0070C0"/>
                </a:solidFill>
              </a:rPr>
              <a:t>="es"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&lt;head&gt;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AF0ADC"/>
                </a:solidFill>
              </a:rPr>
              <a:t>&lt;meta </a:t>
            </a:r>
            <a:r>
              <a:rPr lang="es-MX" dirty="0" err="1">
                <a:solidFill>
                  <a:schemeClr val="accent2"/>
                </a:solidFill>
              </a:rPr>
              <a:t>charset</a:t>
            </a:r>
            <a:r>
              <a:rPr lang="es-MX" dirty="0">
                <a:solidFill>
                  <a:srgbClr val="0070C0"/>
                </a:solidFill>
              </a:rPr>
              <a:t>="UTF-8"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AF0ADC"/>
                </a:solidFill>
              </a:rPr>
              <a:t>&lt;meta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viewport</a:t>
            </a:r>
            <a:r>
              <a:rPr lang="es-MX" dirty="0">
                <a:solidFill>
                  <a:srgbClr val="0070C0"/>
                </a:solidFill>
              </a:rPr>
              <a:t>" </a:t>
            </a:r>
            <a:r>
              <a:rPr lang="es-MX" dirty="0" err="1">
                <a:solidFill>
                  <a:schemeClr val="accent2"/>
                </a:solidFill>
              </a:rPr>
              <a:t>content</a:t>
            </a:r>
            <a:r>
              <a:rPr lang="es-MX" dirty="0">
                <a:solidFill>
                  <a:srgbClr val="0070C0"/>
                </a:solidFill>
              </a:rPr>
              <a:t>="</a:t>
            </a:r>
            <a:r>
              <a:rPr lang="es-MX" dirty="0" err="1">
                <a:solidFill>
                  <a:srgbClr val="0070C0"/>
                </a:solidFill>
              </a:rPr>
              <a:t>width</a:t>
            </a:r>
            <a:r>
              <a:rPr lang="es-MX" dirty="0">
                <a:solidFill>
                  <a:srgbClr val="0070C0"/>
                </a:solidFill>
              </a:rPr>
              <a:t>=</a:t>
            </a:r>
            <a:r>
              <a:rPr lang="es-MX" dirty="0" err="1">
                <a:solidFill>
                  <a:srgbClr val="0070C0"/>
                </a:solidFill>
              </a:rPr>
              <a:t>device-width</a:t>
            </a:r>
            <a:r>
              <a:rPr lang="es-MX" dirty="0">
                <a:solidFill>
                  <a:srgbClr val="0070C0"/>
                </a:solidFill>
              </a:rPr>
              <a:t>, </a:t>
            </a:r>
            <a:r>
              <a:rPr lang="es-MX" dirty="0" err="1">
                <a:solidFill>
                  <a:srgbClr val="0070C0"/>
                </a:solidFill>
              </a:rPr>
              <a:t>initial-scale</a:t>
            </a:r>
            <a:r>
              <a:rPr lang="es-MX" dirty="0">
                <a:solidFill>
                  <a:srgbClr val="0070C0"/>
                </a:solidFill>
              </a:rPr>
              <a:t>=1.0"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0070C0"/>
                </a:solidFill>
              </a:rPr>
              <a:t>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title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Aves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title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&lt;/head&gt;</a:t>
            </a:r>
          </a:p>
          <a:p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body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    &lt;</a:t>
            </a:r>
            <a:r>
              <a:rPr lang="es-MX" dirty="0" err="1">
                <a:solidFill>
                  <a:srgbClr val="AF0ADC"/>
                </a:solidFill>
              </a:rPr>
              <a:t>div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="container"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dirty="0">
                <a:solidFill>
                  <a:srgbClr val="AF0ADC"/>
                </a:solidFill>
              </a:rPr>
              <a:t>&lt;h1&gt;</a:t>
            </a:r>
            <a:r>
              <a:rPr lang="es-MX" dirty="0">
                <a:solidFill>
                  <a:schemeClr val="tx1"/>
                </a:solidFill>
              </a:rPr>
              <a:t>Conjuntos de aves</a:t>
            </a:r>
            <a:r>
              <a:rPr lang="es-MX" dirty="0">
                <a:solidFill>
                  <a:srgbClr val="AF0ADC"/>
                </a:solidFill>
              </a:rPr>
              <a:t>&lt;/h1&gt;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div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class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="logo"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img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src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="conjunto.jpg" </a:t>
            </a:r>
            <a:r>
              <a:rPr lang="es-MX" dirty="0" err="1">
                <a:solidFill>
                  <a:schemeClr val="accent2"/>
                </a:solidFill>
              </a:rPr>
              <a:t>alt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="Logo de aves" </a:t>
            </a:r>
            <a:r>
              <a:rPr lang="es-MX" dirty="0" err="1">
                <a:solidFill>
                  <a:schemeClr val="accent2"/>
                </a:solidFill>
              </a:rPr>
              <a:t>width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="200"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div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        &lt;</a:t>
            </a:r>
            <a:r>
              <a:rPr lang="es-MX" dirty="0" err="1">
                <a:solidFill>
                  <a:srgbClr val="AF0ADC"/>
                </a:solidFill>
              </a:rPr>
              <a:t>form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action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="sinarchivo2.php" </a:t>
            </a:r>
            <a:r>
              <a:rPr lang="es-MX" dirty="0" err="1">
                <a:solidFill>
                  <a:schemeClr val="accent2"/>
                </a:solidFill>
              </a:rPr>
              <a:t>method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="post"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label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for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="vuelan"&gt;1) </a:t>
            </a:r>
            <a:r>
              <a:rPr lang="es-MX" dirty="0">
                <a:solidFill>
                  <a:schemeClr val="tx1"/>
                </a:solidFill>
              </a:rPr>
              <a:t>¿Qué comparten en la intersección los bichos y las aves?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label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select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preuno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 </a:t>
            </a:r>
            <a:r>
              <a:rPr lang="es-MX" dirty="0">
                <a:solidFill>
                  <a:schemeClr val="accent2"/>
                </a:solidFill>
              </a:rPr>
              <a:t>id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preuno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BAFD5E43-F3E3-E677-9BC6-00A4B62E8B73}"/>
              </a:ext>
            </a:extLst>
          </p:cNvPr>
          <p:cNvCxnSpPr>
            <a:cxnSpLocks/>
          </p:cNvCxnSpPr>
          <p:nvPr/>
        </p:nvCxnSpPr>
        <p:spPr>
          <a:xfrm>
            <a:off x="4048167" y="4268468"/>
            <a:ext cx="0" cy="1214379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3318238" y="881577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Ejemplo 1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Logo de Frutas">
            <a:extLst>
              <a:ext uri="{FF2B5EF4-FFF2-40B4-BE49-F238E27FC236}">
                <a16:creationId xmlns:a16="http://schemas.microsoft.com/office/drawing/2014/main" id="{BF8D3336-7FDD-4CBC-A169-B687E1571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21" y="2647057"/>
            <a:ext cx="2866597" cy="1612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955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14668" y="1374417"/>
            <a:ext cx="6950352" cy="5290426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05095" y="1832751"/>
            <a:ext cx="6659925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="0</a:t>
            </a:r>
            <a:r>
              <a:rPr lang="es-MX" dirty="0">
                <a:solidFill>
                  <a:srgbClr val="AF0ADC"/>
                </a:solidFill>
              </a:rPr>
              <a:t>"&gt; 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="1"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Son rojos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="2"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Muerden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="3"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Están lindos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="4"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Vuelan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select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br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            &lt;</a:t>
            </a:r>
            <a:r>
              <a:rPr lang="es-MX" dirty="0" err="1">
                <a:solidFill>
                  <a:srgbClr val="AF0ADC"/>
                </a:solidFill>
              </a:rPr>
              <a:t>label</a:t>
            </a:r>
            <a:r>
              <a:rPr lang="es-MX" dirty="0">
                <a:solidFill>
                  <a:schemeClr val="accent2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for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="aves"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2)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¿Cuál es la característica del conjunto de la derecha?&lt;/</a:t>
            </a:r>
            <a:r>
              <a:rPr lang="es-MX" dirty="0" err="1">
                <a:solidFill>
                  <a:srgbClr val="AF0ADC"/>
                </a:solidFill>
              </a:rPr>
              <a:t>label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            &lt;</a:t>
            </a:r>
            <a:r>
              <a:rPr lang="es-MX" dirty="0" err="1">
                <a:solidFill>
                  <a:srgbClr val="AF0ADC"/>
                </a:solidFill>
              </a:rPr>
              <a:t>select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name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predos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 id="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predos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                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="0</a:t>
            </a:r>
            <a:r>
              <a:rPr lang="es-MX" dirty="0">
                <a:solidFill>
                  <a:srgbClr val="AF0ADC"/>
                </a:solidFill>
              </a:rPr>
              <a:t>"&gt; 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="1"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Son comestibles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="2"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Nos comerían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="3"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Son más rápidos que un humano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="4"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r>
              <a:rPr lang="es-MX" dirty="0">
                <a:solidFill>
                  <a:schemeClr val="tx1"/>
                </a:solidFill>
              </a:rPr>
              <a:t>Son aves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option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select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</a:t>
            </a:r>
            <a:r>
              <a:rPr lang="es-MX" dirty="0" err="1">
                <a:solidFill>
                  <a:srgbClr val="AF0ADC"/>
                </a:solidFill>
              </a:rPr>
              <a:t>br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    </a:t>
            </a:r>
            <a:r>
              <a:rPr lang="es-MX" dirty="0">
                <a:solidFill>
                  <a:srgbClr val="AF0ADC"/>
                </a:solidFill>
              </a:rPr>
              <a:t>&lt;input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dirty="0" err="1">
                <a:solidFill>
                  <a:schemeClr val="accent2"/>
                </a:solidFill>
              </a:rPr>
              <a:t>type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</a:t>
            </a:r>
            <a:r>
              <a:rPr lang="es-MX" dirty="0" err="1">
                <a:solidFill>
                  <a:schemeClr val="accent5">
                    <a:lumMod val="75000"/>
                  </a:schemeClr>
                </a:solidFill>
              </a:rPr>
              <a:t>submit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" </a:t>
            </a:r>
            <a:r>
              <a:rPr lang="es-MX" dirty="0" err="1">
                <a:solidFill>
                  <a:schemeClr val="accent2"/>
                </a:solidFill>
              </a:rPr>
              <a:t>value</a:t>
            </a:r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="Veamos cómo te fue"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form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div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body</a:t>
            </a:r>
            <a:r>
              <a:rPr lang="es-MX" dirty="0">
                <a:solidFill>
                  <a:srgbClr val="AF0ADC"/>
                </a:solidFill>
              </a:rPr>
              <a:t>&gt;</a:t>
            </a:r>
          </a:p>
          <a:p>
            <a:r>
              <a:rPr lang="es-MX" dirty="0">
                <a:solidFill>
                  <a:srgbClr val="AF0ADC"/>
                </a:solidFill>
              </a:rPr>
              <a:t>&lt;/</a:t>
            </a:r>
            <a:r>
              <a:rPr lang="es-MX" dirty="0" err="1">
                <a:solidFill>
                  <a:srgbClr val="AF0ADC"/>
                </a:solidFill>
              </a:rPr>
              <a:t>html</a:t>
            </a:r>
            <a:r>
              <a:rPr lang="es-MX" dirty="0">
                <a:solidFill>
                  <a:srgbClr val="AF0ADC"/>
                </a:solidFill>
              </a:rPr>
              <a:t>&gt;</a:t>
            </a:r>
            <a:endParaRPr lang="es-MX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21265" y="8145204"/>
            <a:ext cx="7889358" cy="191319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E1BC81-B8E6-C24F-91AA-0664BCFB10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931" y="7091703"/>
            <a:ext cx="535002" cy="56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117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210393" y="1374416"/>
            <a:ext cx="7154627" cy="6727384"/>
          </a:xfrm>
          <a:prstGeom prst="flowChartAlternateProcess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05095" y="1832751"/>
            <a:ext cx="6659925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dirty="0">
                <a:solidFill>
                  <a:schemeClr val="tx1"/>
                </a:solidFill>
              </a:rPr>
              <a:t>&lt;?</a:t>
            </a:r>
            <a:r>
              <a:rPr lang="es-MX" sz="1200" dirty="0" err="1">
                <a:solidFill>
                  <a:schemeClr val="tx1"/>
                </a:solidFill>
              </a:rPr>
              <a:t>php</a:t>
            </a:r>
            <a:endParaRPr lang="es-MX" sz="1200" dirty="0">
              <a:solidFill>
                <a:schemeClr val="tx1"/>
              </a:solidFill>
            </a:endParaRPr>
          </a:p>
          <a:p>
            <a:r>
              <a:rPr lang="es-MX" sz="1200" dirty="0">
                <a:solidFill>
                  <a:schemeClr val="accent6">
                    <a:lumMod val="75000"/>
                  </a:schemeClr>
                </a:solidFill>
              </a:rPr>
              <a:t>// Verificar si el formulario ha sido enviado</a:t>
            </a:r>
          </a:p>
          <a:p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if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>
                <a:solidFill>
                  <a:schemeClr val="tx1"/>
                </a:solidFill>
              </a:rPr>
              <a:t>(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$_SERVER["REQUEST_METHOD"] == "POST"</a:t>
            </a:r>
            <a:r>
              <a:rPr lang="es-MX" sz="1200" dirty="0">
                <a:solidFill>
                  <a:schemeClr val="tx1"/>
                </a:solidFill>
              </a:rPr>
              <a:t>) {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accent6">
                    <a:lumMod val="75000"/>
                  </a:schemeClr>
                </a:solidFill>
              </a:rPr>
              <a:t>// Obtener los valores enviados por el formulario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respuestaUno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$_POST</a:t>
            </a:r>
            <a:r>
              <a:rPr lang="es-MX" sz="1200" dirty="0">
                <a:solidFill>
                  <a:schemeClr val="tx1"/>
                </a:solidFill>
              </a:rPr>
              <a:t>[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preuno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200" dirty="0">
                <a:solidFill>
                  <a:schemeClr val="tx1"/>
                </a:solidFill>
              </a:rPr>
              <a:t>];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respuestaDos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= 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$_POST</a:t>
            </a:r>
            <a:r>
              <a:rPr lang="es-MX" sz="1200" dirty="0">
                <a:solidFill>
                  <a:schemeClr val="tx1"/>
                </a:solidFill>
              </a:rPr>
              <a:t>[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predos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200" dirty="0">
                <a:solidFill>
                  <a:schemeClr val="tx1"/>
                </a:solidFill>
              </a:rPr>
              <a:t>];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respuestaTres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= 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$_POST</a:t>
            </a:r>
            <a:r>
              <a:rPr lang="es-MX" sz="1200" dirty="0">
                <a:solidFill>
                  <a:schemeClr val="tx1"/>
                </a:solidFill>
              </a:rPr>
              <a:t>[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Pretres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'</a:t>
            </a:r>
            <a:r>
              <a:rPr lang="es-MX" sz="1200" dirty="0">
                <a:solidFill>
                  <a:schemeClr val="tx1"/>
                </a:solidFill>
              </a:rPr>
              <a:t>];</a:t>
            </a:r>
          </a:p>
          <a:p>
            <a:endParaRPr lang="es-MX" sz="12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echo "&lt;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div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style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='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font-family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: Arial, 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sans-serif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margin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-top: 20px; 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padding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: 20px; 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background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-color: #f9f9f9; 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border-radius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: 8px; box-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shadow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: 0 4px 8px 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rgba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(0, 0, 0, 0.1);'&gt;";</a:t>
            </a:r>
          </a:p>
          <a:p>
            <a:r>
              <a:rPr lang="es-MX" sz="1200" dirty="0">
                <a:solidFill>
                  <a:srgbClr val="AF0ADC"/>
                </a:solidFill>
              </a:rPr>
              <a:t>    </a:t>
            </a:r>
            <a:r>
              <a:rPr lang="es-MX" sz="1200" dirty="0" err="1">
                <a:solidFill>
                  <a:srgbClr val="AF0ADC"/>
                </a:solidFill>
              </a:rPr>
              <a:t>if</a:t>
            </a:r>
            <a:r>
              <a:rPr lang="es-MX" sz="1200" dirty="0">
                <a:solidFill>
                  <a:srgbClr val="AF0ADC"/>
                </a:solidFill>
              </a:rPr>
              <a:t> </a:t>
            </a:r>
            <a:r>
              <a:rPr lang="es-MX" sz="1200" dirty="0">
                <a:solidFill>
                  <a:schemeClr val="tx1"/>
                </a:solidFill>
              </a:rPr>
              <a:t>(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respuestaUno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== '0'</a:t>
            </a:r>
            <a:r>
              <a:rPr lang="es-MX" sz="1200" dirty="0">
                <a:solidFill>
                  <a:schemeClr val="tx1"/>
                </a:solidFill>
              </a:rPr>
              <a:t>)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>
                <a:solidFill>
                  <a:schemeClr val="tx1"/>
                </a:solidFill>
              </a:rPr>
              <a:t>{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"&lt;p&gt;1</a:t>
            </a:r>
            <a:r>
              <a:rPr lang="es-MX" sz="1200" dirty="0">
                <a:solidFill>
                  <a:schemeClr val="tx1"/>
                </a:solidFill>
              </a:rPr>
              <a:t>) 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Responde&lt;/p&gt;"</a:t>
            </a:r>
            <a:r>
              <a:rPr lang="es-MX" sz="1200" dirty="0">
                <a:solidFill>
                  <a:schemeClr val="tx1"/>
                </a:solidFill>
              </a:rPr>
              <a:t>;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tx1"/>
                </a:solidFill>
              </a:rPr>
              <a:t>}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 err="1">
                <a:solidFill>
                  <a:srgbClr val="AF0ADC"/>
                </a:solidFill>
              </a:rPr>
              <a:t>elseif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>
                <a:solidFill>
                  <a:schemeClr val="tx1"/>
                </a:solidFill>
              </a:rPr>
              <a:t>(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respuestaUno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== '4'</a:t>
            </a:r>
            <a:r>
              <a:rPr lang="es-MX" sz="1200" dirty="0">
                <a:solidFill>
                  <a:schemeClr val="tx1"/>
                </a:solidFill>
              </a:rPr>
              <a:t>)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>
                <a:solidFill>
                  <a:schemeClr val="tx1"/>
                </a:solidFill>
              </a:rPr>
              <a:t>{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"&lt;p&gt;1</a:t>
            </a:r>
            <a:r>
              <a:rPr lang="es-MX" sz="1200" dirty="0">
                <a:solidFill>
                  <a:schemeClr val="tx1"/>
                </a:solidFill>
              </a:rPr>
              <a:t>)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En efecto&lt;/p&gt;"</a:t>
            </a:r>
            <a:r>
              <a:rPr lang="es-MX" sz="1200" dirty="0">
                <a:solidFill>
                  <a:schemeClr val="tx1"/>
                </a:solidFill>
              </a:rPr>
              <a:t>;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tx1"/>
                </a:solidFill>
              </a:rPr>
              <a:t>}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 err="1">
                <a:solidFill>
                  <a:srgbClr val="AF0ADC"/>
                </a:solidFill>
              </a:rPr>
              <a:t>else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>
                <a:solidFill>
                  <a:schemeClr val="tx1"/>
                </a:solidFill>
              </a:rPr>
              <a:t>{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   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 echo 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"&lt;p&gt;1) No le sabes&lt;/p&gt;"</a:t>
            </a:r>
            <a:r>
              <a:rPr lang="es-MX" sz="1200" dirty="0">
                <a:solidFill>
                  <a:schemeClr val="tx1"/>
                </a:solidFill>
              </a:rPr>
              <a:t>;</a:t>
            </a:r>
          </a:p>
          <a:p>
            <a:r>
              <a:rPr lang="es-MX" sz="1200" dirty="0">
                <a:solidFill>
                  <a:schemeClr val="tx1"/>
                </a:solidFill>
              </a:rPr>
              <a:t>    }</a:t>
            </a:r>
          </a:p>
          <a:p>
            <a:endParaRPr lang="es-MX" sz="12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 err="1">
                <a:solidFill>
                  <a:srgbClr val="AF0ADC"/>
                </a:solidFill>
              </a:rPr>
              <a:t>if</a:t>
            </a:r>
            <a:r>
              <a:rPr lang="es-MX" sz="1200" dirty="0">
                <a:solidFill>
                  <a:srgbClr val="AF0ADC"/>
                </a:solidFill>
              </a:rPr>
              <a:t> </a:t>
            </a:r>
            <a:r>
              <a:rPr lang="es-MX" sz="1200" dirty="0">
                <a:solidFill>
                  <a:schemeClr val="tx1"/>
                </a:solidFill>
              </a:rPr>
              <a:t>(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respuestaDos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== '0'</a:t>
            </a:r>
            <a:r>
              <a:rPr lang="es-MX" sz="1200" dirty="0">
                <a:solidFill>
                  <a:schemeClr val="tx1"/>
                </a:solidFill>
              </a:rPr>
              <a:t>) {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"&lt;p&gt;2) Responde&lt;/p&gt;"</a:t>
            </a:r>
            <a:r>
              <a:rPr lang="es-MX" sz="1200" dirty="0">
                <a:solidFill>
                  <a:schemeClr val="tx1"/>
                </a:solidFill>
              </a:rPr>
              <a:t>;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</a:t>
            </a:r>
            <a:r>
              <a:rPr lang="es-MX" sz="1200" dirty="0">
                <a:solidFill>
                  <a:schemeClr val="tx1"/>
                </a:solidFill>
              </a:rPr>
              <a:t> } </a:t>
            </a:r>
            <a:r>
              <a:rPr lang="es-MX" sz="1200" dirty="0" err="1">
                <a:solidFill>
                  <a:srgbClr val="AF0ADC"/>
                </a:solidFill>
              </a:rPr>
              <a:t>elseif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>
                <a:solidFill>
                  <a:schemeClr val="tx1"/>
                </a:solidFill>
              </a:rPr>
              <a:t>(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$</a:t>
            </a:r>
            <a:r>
              <a:rPr lang="es-MX" sz="1200" dirty="0" err="1">
                <a:solidFill>
                  <a:schemeClr val="bg2">
                    <a:lumMod val="60000"/>
                    <a:lumOff val="40000"/>
                  </a:schemeClr>
                </a:solidFill>
              </a:rPr>
              <a:t>respuestaDos</a:t>
            </a:r>
            <a:r>
              <a:rPr lang="es-MX" sz="1200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== '3</a:t>
            </a:r>
            <a:r>
              <a:rPr lang="es-MX" sz="1200" dirty="0">
                <a:solidFill>
                  <a:schemeClr val="accent1"/>
                </a:solidFill>
              </a:rPr>
              <a:t>'</a:t>
            </a:r>
            <a:r>
              <a:rPr lang="es-MX" sz="1200" dirty="0">
                <a:solidFill>
                  <a:schemeClr val="tx1"/>
                </a:solidFill>
              </a:rPr>
              <a:t>) {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    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"&lt;p&gt;2</a:t>
            </a:r>
            <a:r>
              <a:rPr lang="es-MX" sz="1200" dirty="0">
                <a:solidFill>
                  <a:schemeClr val="tx1"/>
                </a:solidFill>
              </a:rPr>
              <a:t>)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Claro&lt;/p&gt;"</a:t>
            </a:r>
            <a:r>
              <a:rPr lang="es-MX" sz="1200" dirty="0">
                <a:solidFill>
                  <a:schemeClr val="tx1"/>
                </a:solidFill>
              </a:rPr>
              <a:t>;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tx1"/>
                </a:solidFill>
              </a:rPr>
              <a:t>}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 err="1">
                <a:solidFill>
                  <a:srgbClr val="AF0ADC"/>
                </a:solidFill>
              </a:rPr>
              <a:t>else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>
                <a:solidFill>
                  <a:schemeClr val="tx1"/>
                </a:solidFill>
              </a:rPr>
              <a:t>{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    echo "&lt;p&gt;2</a:t>
            </a:r>
            <a:r>
              <a:rPr lang="es-MX" sz="1200" dirty="0">
                <a:solidFill>
                  <a:schemeClr val="tx1"/>
                </a:solidFill>
              </a:rPr>
              <a:t>)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Ve a leer&lt;/p&gt;"</a:t>
            </a:r>
            <a:r>
              <a:rPr lang="es-MX" sz="1200" dirty="0">
                <a:solidFill>
                  <a:schemeClr val="tx1"/>
                </a:solidFill>
              </a:rPr>
              <a:t>;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tx1"/>
                </a:solidFill>
              </a:rPr>
              <a:t>}</a:t>
            </a:r>
          </a:p>
          <a:p>
            <a:endParaRPr lang="es-MX" sz="12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    echo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"&lt;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br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&gt;"</a:t>
            </a:r>
            <a:r>
              <a:rPr lang="es-MX" sz="1200" dirty="0">
                <a:solidFill>
                  <a:schemeClr val="tx1"/>
                </a:solidFill>
              </a:rPr>
              <a:t>;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"&lt;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form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action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='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sinarchivo.php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' 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method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='post'&gt;"</a:t>
            </a:r>
            <a:r>
              <a:rPr lang="es-MX" sz="1200" dirty="0">
                <a:solidFill>
                  <a:schemeClr val="tx1"/>
                </a:solidFill>
              </a:rPr>
              <a:t>;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"&lt;input 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type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='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submit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' 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value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='Volver al formulario'&gt;"</a:t>
            </a:r>
            <a:r>
              <a:rPr lang="es-MX" sz="1200" dirty="0">
                <a:solidFill>
                  <a:schemeClr val="tx1"/>
                </a:solidFill>
              </a:rPr>
              <a:t>;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"&lt;/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form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&gt;"</a:t>
            </a:r>
            <a:r>
              <a:rPr lang="es-MX" sz="1200" dirty="0">
                <a:solidFill>
                  <a:schemeClr val="tx1"/>
                </a:solidFill>
              </a:rPr>
              <a:t>;</a:t>
            </a:r>
          </a:p>
          <a:p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s-MX" sz="1200" dirty="0">
                <a:solidFill>
                  <a:schemeClr val="bg1">
                    <a:lumMod val="50000"/>
                  </a:schemeClr>
                </a:solidFill>
              </a:rPr>
              <a:t>echo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 "&lt;/</a:t>
            </a:r>
            <a:r>
              <a:rPr lang="es-MX" sz="1200" dirty="0" err="1">
                <a:solidFill>
                  <a:schemeClr val="accent5">
                    <a:lumMod val="75000"/>
                  </a:schemeClr>
                </a:solidFill>
              </a:rPr>
              <a:t>div</a:t>
            </a:r>
            <a:r>
              <a:rPr lang="es-MX" sz="1200" dirty="0">
                <a:solidFill>
                  <a:schemeClr val="accent5">
                    <a:lumMod val="75000"/>
                  </a:schemeClr>
                </a:solidFill>
              </a:rPr>
              <a:t>&gt;"</a:t>
            </a:r>
            <a:r>
              <a:rPr lang="es-MX" sz="1200" dirty="0">
                <a:solidFill>
                  <a:schemeClr val="tx1"/>
                </a:solidFill>
              </a:rPr>
              <a:t>;</a:t>
            </a:r>
          </a:p>
          <a:p>
            <a:r>
              <a:rPr lang="es-MX" sz="1200" dirty="0">
                <a:solidFill>
                  <a:schemeClr val="tx1"/>
                </a:solidFill>
              </a:rPr>
              <a:t>}</a:t>
            </a:r>
          </a:p>
          <a:p>
            <a:r>
              <a:rPr lang="es-MX" sz="1200" dirty="0">
                <a:solidFill>
                  <a:schemeClr val="tx1"/>
                </a:solidFill>
              </a:rPr>
              <a:t>?&gt;</a:t>
            </a:r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F9F1926F-7EBC-55A0-2936-48CE031C4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13316"/>
            <a:ext cx="7772400" cy="58102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5414CD1C-DF68-BC79-0918-4C96A4E1589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35"/>
          <a:stretch/>
        </p:blipFill>
        <p:spPr>
          <a:xfrm>
            <a:off x="-654577" y="8999558"/>
            <a:ext cx="7889358" cy="191319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E1BC81-B8E6-C24F-91AA-0664BCFB106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8421" y="8101800"/>
            <a:ext cx="535002" cy="563078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5C6B524-06EC-37E8-D824-C170489C3085}"/>
              </a:ext>
            </a:extLst>
          </p:cNvPr>
          <p:cNvSpPr txBox="1"/>
          <p:nvPr/>
        </p:nvSpPr>
        <p:spPr>
          <a:xfrm>
            <a:off x="753189" y="8537560"/>
            <a:ext cx="50738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Link de visualización:</a:t>
            </a:r>
            <a:r>
              <a:rPr lang="es-CO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CO" dirty="0"/>
              <a:t>www.primaveraalegre.com/programar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592176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1762</TotalTime>
  <Words>645</Words>
  <Application>Microsoft Office PowerPoint</Application>
  <PresentationFormat>Personalizado</PresentationFormat>
  <Paragraphs>75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Arial Rounded MT Bold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SALA 705</cp:lastModifiedBy>
  <cp:revision>41</cp:revision>
  <dcterms:created xsi:type="dcterms:W3CDTF">2023-07-26T13:56:00Z</dcterms:created>
  <dcterms:modified xsi:type="dcterms:W3CDTF">2024-05-09T00:58:01Z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