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72" r:id="rId3"/>
    <p:sldId id="273" r:id="rId4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1590" y="-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558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98465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F341A0A-F15A-4FA9-72C6-BB488B6CE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777" y="4461058"/>
            <a:ext cx="1485249" cy="76059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BC4B077-1E03-C367-22C0-6E3D3576B4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893" y="3034030"/>
            <a:ext cx="1491237" cy="76059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B885395-B9EE-E8DF-6C76-A0908FD162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049" y="1624538"/>
            <a:ext cx="1479260" cy="760591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F3556CF-6CBB-DA49-CD42-C7F88E6AEA2F}"/>
              </a:ext>
            </a:extLst>
          </p:cNvPr>
          <p:cNvSpPr txBox="1"/>
          <p:nvPr/>
        </p:nvSpPr>
        <p:spPr>
          <a:xfrm>
            <a:off x="1774214" y="180882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Enunciado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CFAE6D-FBDB-43D1-5308-2D85212A687F}"/>
              </a:ext>
            </a:extLst>
          </p:cNvPr>
          <p:cNvSpPr txBox="1"/>
          <p:nvPr/>
        </p:nvSpPr>
        <p:spPr>
          <a:xfrm>
            <a:off x="4933867" y="1665694"/>
            <a:ext cx="2504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1200" dirty="0"/>
              <a:t>Genera un programa que permita </a:t>
            </a:r>
          </a:p>
          <a:p>
            <a:pPr algn="just"/>
            <a:r>
              <a:rPr lang="es-CO" sz="1200" dirty="0"/>
              <a:t>identificar, que no pertenece al </a:t>
            </a:r>
          </a:p>
          <a:p>
            <a:pPr algn="just"/>
            <a:r>
              <a:rPr lang="es-CO" sz="1200" dirty="0"/>
              <a:t>conjunto A </a:t>
            </a:r>
            <a:endParaRPr lang="es-MX" sz="12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A680960-910F-E222-0B51-C7E58D87FC16}"/>
              </a:ext>
            </a:extLst>
          </p:cNvPr>
          <p:cNvSpPr txBox="1"/>
          <p:nvPr/>
        </p:nvSpPr>
        <p:spPr>
          <a:xfrm>
            <a:off x="5089235" y="3207959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Conjunto 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2FB1BB1-B194-6613-7200-99F35C98AD1D}"/>
              </a:ext>
            </a:extLst>
          </p:cNvPr>
          <p:cNvSpPr txBox="1"/>
          <p:nvPr/>
        </p:nvSpPr>
        <p:spPr>
          <a:xfrm>
            <a:off x="4742309" y="4677884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12CE2A5-3F61-A674-6480-83B488C3D98D}"/>
              </a:ext>
            </a:extLst>
          </p:cNvPr>
          <p:cNvCxnSpPr/>
          <p:nvPr/>
        </p:nvCxnSpPr>
        <p:spPr>
          <a:xfrm>
            <a:off x="4070919" y="2385129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9BDCA39-1923-42D0-33FD-71D403706C42}"/>
              </a:ext>
            </a:extLst>
          </p:cNvPr>
          <p:cNvCxnSpPr/>
          <p:nvPr/>
        </p:nvCxnSpPr>
        <p:spPr>
          <a:xfrm>
            <a:off x="4059543" y="3806773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5712520"/>
            <a:ext cx="7028120" cy="3973739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922443" y="5795834"/>
            <a:ext cx="665992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&lt;!DOCTYPE </a:t>
            </a:r>
            <a:r>
              <a:rPr lang="es-MX" dirty="0" err="1"/>
              <a:t>html</a:t>
            </a:r>
            <a:r>
              <a:rPr lang="es-MX" dirty="0"/>
              <a:t>&gt;</a:t>
            </a:r>
          </a:p>
          <a:p>
            <a:r>
              <a:rPr lang="es-MX" dirty="0">
                <a:solidFill>
                  <a:srgbClr val="FF00FF"/>
                </a:solidFill>
              </a:rPr>
              <a:t>&lt;</a:t>
            </a:r>
            <a:r>
              <a:rPr lang="es-MX" dirty="0" err="1">
                <a:solidFill>
                  <a:srgbClr val="FF00FF"/>
                </a:solidFill>
              </a:rPr>
              <a:t>html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endParaRPr lang="es-MX" dirty="0"/>
          </a:p>
          <a:p>
            <a:r>
              <a:rPr lang="es-MX" dirty="0">
                <a:solidFill>
                  <a:srgbClr val="FF00FF"/>
                </a:solidFill>
              </a:rPr>
              <a:t>&lt;head&gt;</a:t>
            </a:r>
          </a:p>
          <a:p>
            <a:r>
              <a:rPr lang="es-MX" dirty="0">
                <a:solidFill>
                  <a:srgbClr val="FF00FF"/>
                </a:solidFill>
              </a:rPr>
              <a:t>    &lt;</a:t>
            </a:r>
            <a:r>
              <a:rPr lang="es-MX" dirty="0" err="1">
                <a:solidFill>
                  <a:srgbClr val="FF00FF"/>
                </a:solidFill>
              </a:rPr>
              <a:t>title</a:t>
            </a:r>
            <a:r>
              <a:rPr lang="es-MX" dirty="0">
                <a:solidFill>
                  <a:srgbClr val="FF00FF"/>
                </a:solidFill>
              </a:rPr>
              <a:t>&gt;</a:t>
            </a:r>
            <a:r>
              <a:rPr lang="es-MX" dirty="0"/>
              <a:t>Ejemplo de JavaScript</a:t>
            </a:r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title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FF00FF"/>
                </a:solidFill>
              </a:rPr>
              <a:t>&lt;meta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charset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"UTF-8</a:t>
            </a:r>
            <a:r>
              <a:rPr lang="es-MX" dirty="0"/>
              <a:t>"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FF00FF"/>
                </a:solidFill>
              </a:rPr>
              <a:t>&lt;</a:t>
            </a:r>
            <a:r>
              <a:rPr lang="es-MX" dirty="0" err="1">
                <a:solidFill>
                  <a:srgbClr val="FF00FF"/>
                </a:solidFill>
              </a:rPr>
              <a:t>style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/>
              <a:t>        </a:t>
            </a:r>
            <a:r>
              <a:rPr lang="es-MX" dirty="0" err="1"/>
              <a:t>body</a:t>
            </a:r>
            <a:r>
              <a:rPr lang="es-MX" dirty="0"/>
              <a:t> {</a:t>
            </a:r>
          </a:p>
          <a:p>
            <a:r>
              <a:rPr lang="es-MX" dirty="0"/>
              <a:t>      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text-align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6"/>
                </a:solidFill>
              </a:rPr>
              <a:t>center</a:t>
            </a:r>
            <a:r>
              <a:rPr lang="es-MX" dirty="0"/>
              <a:t>;</a:t>
            </a:r>
          </a:p>
          <a:p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font-family</a:t>
            </a:r>
            <a:r>
              <a:rPr lang="es-MX" dirty="0"/>
              <a:t>: </a:t>
            </a:r>
            <a:r>
              <a:rPr lang="es-MX" dirty="0">
                <a:solidFill>
                  <a:schemeClr val="accent6"/>
                </a:solidFill>
              </a:rPr>
              <a:t>Arial, </a:t>
            </a:r>
            <a:r>
              <a:rPr lang="es-MX" dirty="0" err="1">
                <a:solidFill>
                  <a:schemeClr val="accent6"/>
                </a:solidFill>
              </a:rPr>
              <a:t>sans-serif</a:t>
            </a:r>
            <a:r>
              <a:rPr lang="es-MX" dirty="0"/>
              <a:t>;</a:t>
            </a:r>
          </a:p>
          <a:p>
            <a:r>
              <a:rPr lang="es-MX" dirty="0"/>
              <a:t>        }</a:t>
            </a:r>
          </a:p>
          <a:p>
            <a:endParaRPr lang="es-MX" dirty="0">
              <a:solidFill>
                <a:srgbClr val="FF00FF"/>
              </a:solidFill>
            </a:endParaRPr>
          </a:p>
          <a:p>
            <a:r>
              <a:rPr lang="es-MX" dirty="0">
                <a:solidFill>
                  <a:srgbClr val="FF00FF"/>
                </a:solidFill>
              </a:rPr>
              <a:t>        #titulo </a:t>
            </a:r>
            <a:r>
              <a:rPr lang="es-MX" dirty="0"/>
              <a:t>{</a:t>
            </a:r>
          </a:p>
          <a:p>
            <a:r>
              <a:rPr lang="es-MX" dirty="0"/>
              <a:t>      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-top</a:t>
            </a:r>
            <a:r>
              <a:rPr lang="es-MX" dirty="0"/>
              <a:t>: 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20</a:t>
            </a:r>
            <a:r>
              <a:rPr lang="es-MX" dirty="0">
                <a:solidFill>
                  <a:srgbClr val="FF00FF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font-size</a:t>
            </a:r>
            <a:r>
              <a:rPr lang="es-MX" dirty="0"/>
              <a:t>: 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24</a:t>
            </a:r>
            <a:r>
              <a:rPr lang="es-MX" dirty="0">
                <a:solidFill>
                  <a:srgbClr val="FF00FF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  }</a:t>
            </a: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FD5E43-F3E3-E677-9BC6-00A4B62E8B73}"/>
              </a:ext>
            </a:extLst>
          </p:cNvPr>
          <p:cNvCxnSpPr>
            <a:cxnSpLocks/>
          </p:cNvCxnSpPr>
          <p:nvPr/>
        </p:nvCxnSpPr>
        <p:spPr>
          <a:xfrm>
            <a:off x="4048167" y="4268468"/>
            <a:ext cx="0" cy="121437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83FCBCC-330D-4929-9BF5-8CFEE15B400A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27468" t="22723" r="6398" b="11741"/>
          <a:stretch/>
        </p:blipFill>
        <p:spPr>
          <a:xfrm>
            <a:off x="922443" y="2321379"/>
            <a:ext cx="2454335" cy="243219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942861"/>
            <a:ext cx="7028120" cy="6340197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697807" y="942861"/>
            <a:ext cx="6659925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  <a:p>
            <a:r>
              <a:rPr lang="es-MX" dirty="0">
                <a:solidFill>
                  <a:srgbClr val="FF00FF"/>
                </a:solidFill>
              </a:rPr>
              <a:t>        #imagen </a:t>
            </a:r>
            <a:r>
              <a:rPr lang="es-MX" dirty="0"/>
              <a:t>{</a:t>
            </a:r>
          </a:p>
          <a:p>
            <a:r>
              <a:rPr lang="es-MX" dirty="0"/>
              <a:t>            </a:t>
            </a:r>
            <a:r>
              <a:rPr lang="es-MX" dirty="0" err="1"/>
              <a:t>margin</a:t>
            </a:r>
            <a:r>
              <a:rPr lang="es-MX" dirty="0"/>
              <a:t>-top: 200px;</a:t>
            </a:r>
          </a:p>
          <a:p>
            <a:r>
              <a:rPr lang="es-MX" dirty="0"/>
              <a:t>            </a:t>
            </a:r>
            <a:r>
              <a:rPr lang="es-MX" dirty="0" err="1"/>
              <a:t>width</a:t>
            </a:r>
            <a:r>
              <a:rPr lang="es-MX" dirty="0"/>
              <a:t>: 600px;</a:t>
            </a:r>
          </a:p>
          <a:p>
            <a:r>
              <a:rPr lang="es-MX" dirty="0"/>
              <a:t>        }</a:t>
            </a:r>
          </a:p>
          <a:p>
            <a:r>
              <a:rPr lang="es-MX" dirty="0">
                <a:solidFill>
                  <a:srgbClr val="FF00FF"/>
                </a:solidFill>
              </a:rPr>
              <a:t>    &lt;/</a:t>
            </a:r>
            <a:r>
              <a:rPr lang="es-MX" dirty="0" err="1">
                <a:solidFill>
                  <a:srgbClr val="FF00FF"/>
                </a:solidFill>
              </a:rPr>
              <a:t>style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>
                <a:solidFill>
                  <a:srgbClr val="FF00FF"/>
                </a:solidFill>
              </a:rPr>
              <a:t>&lt;/head&gt;</a:t>
            </a:r>
          </a:p>
          <a:p>
            <a:endParaRPr lang="es-MX" dirty="0"/>
          </a:p>
          <a:p>
            <a:r>
              <a:rPr lang="es-MX" dirty="0">
                <a:solidFill>
                  <a:srgbClr val="FF00FF"/>
                </a:solidFill>
              </a:rPr>
              <a:t>&lt;</a:t>
            </a:r>
            <a:r>
              <a:rPr lang="es-MX" dirty="0" err="1">
                <a:solidFill>
                  <a:srgbClr val="FF00FF"/>
                </a:solidFill>
              </a:rPr>
              <a:t>body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>
                <a:solidFill>
                  <a:srgbClr val="FF00FF"/>
                </a:solidFill>
              </a:rPr>
              <a:t>    &lt;</a:t>
            </a:r>
            <a:r>
              <a:rPr lang="es-MX" dirty="0" err="1">
                <a:solidFill>
                  <a:srgbClr val="FF00FF"/>
                </a:solidFill>
              </a:rPr>
              <a:t>img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/>
              <a:t>="imagen" </a:t>
            </a:r>
            <a:r>
              <a:rPr lang="es-MX" dirty="0" err="1"/>
              <a:t>src</a:t>
            </a:r>
            <a:r>
              <a:rPr lang="es-MX" dirty="0"/>
              <a:t>="conjunto.png" </a:t>
            </a:r>
            <a:r>
              <a:rPr lang="es-MX" dirty="0" err="1"/>
              <a:t>alt</a:t>
            </a:r>
            <a:r>
              <a:rPr lang="es-MX" dirty="0"/>
              <a:t>="Imagen" </a:t>
            </a:r>
            <a:r>
              <a:rPr lang="es-MX" dirty="0">
                <a:solidFill>
                  <a:srgbClr val="FF00FF"/>
                </a:solidFill>
              </a:rPr>
              <a:t>/&gt;</a:t>
            </a:r>
          </a:p>
          <a:p>
            <a:endParaRPr lang="es-MX" dirty="0"/>
          </a:p>
          <a:p>
            <a:r>
              <a:rPr lang="es-MX" dirty="0">
                <a:solidFill>
                  <a:srgbClr val="FF00FF"/>
                </a:solidFill>
              </a:rPr>
              <a:t>    &lt;h1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/>
              <a:t>="titulo"&gt;¡Bienvenidos a programar</a:t>
            </a:r>
            <a:r>
              <a:rPr lang="es-MX" dirty="0">
                <a:solidFill>
                  <a:srgbClr val="FF00FF"/>
                </a:solidFill>
              </a:rPr>
              <a:t>!&lt;/h1&gt;</a:t>
            </a:r>
          </a:p>
          <a:p>
            <a:endParaRPr lang="es-MX" dirty="0"/>
          </a:p>
          <a:p>
            <a:r>
              <a:rPr lang="es-MX" dirty="0"/>
              <a:t>    </a:t>
            </a:r>
            <a:r>
              <a:rPr lang="es-MX" dirty="0">
                <a:solidFill>
                  <a:srgbClr val="FF00FF"/>
                </a:solidFill>
              </a:rPr>
              <a:t>&lt;</a:t>
            </a:r>
            <a:r>
              <a:rPr lang="es-MX" dirty="0" err="1">
                <a:solidFill>
                  <a:srgbClr val="FF00FF"/>
                </a:solidFill>
              </a:rPr>
              <a:t>form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/>
              <a:t>        </a:t>
            </a:r>
            <a:r>
              <a:rPr lang="es-MX" dirty="0">
                <a:solidFill>
                  <a:srgbClr val="FF00FF"/>
                </a:solidFill>
              </a:rPr>
              <a:t>&lt;p&gt;</a:t>
            </a:r>
            <a:r>
              <a:rPr lang="es-MX" dirty="0"/>
              <a:t>Selecciona lo que no pertenece al conjunto A</a:t>
            </a:r>
            <a:r>
              <a:rPr lang="es-MX" dirty="0">
                <a:solidFill>
                  <a:srgbClr val="FF00FF"/>
                </a:solidFill>
              </a:rPr>
              <a:t>&lt;/p&gt;</a:t>
            </a:r>
          </a:p>
          <a:p>
            <a:r>
              <a:rPr lang="es-MX" dirty="0">
                <a:solidFill>
                  <a:srgbClr val="FF00FF"/>
                </a:solidFill>
              </a:rPr>
              <a:t>        &lt;p&gt;&lt;</a:t>
            </a:r>
            <a:r>
              <a:rPr lang="es-MX" dirty="0" err="1">
                <a:solidFill>
                  <a:srgbClr val="FF00FF"/>
                </a:solidFill>
              </a:rPr>
              <a:t>select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/>
              <a:t>="pizza" </a:t>
            </a:r>
            <a:r>
              <a:rPr lang="es-MX" dirty="0" err="1">
                <a:solidFill>
                  <a:schemeClr val="accent2"/>
                </a:solidFill>
              </a:rPr>
              <a:t>onChange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mostrarSeleccionPizza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()"&gt;</a:t>
            </a:r>
          </a:p>
          <a:p>
            <a:r>
              <a:rPr lang="es-MX" dirty="0">
                <a:solidFill>
                  <a:srgbClr val="FF00FF"/>
                </a:solidFill>
              </a:rPr>
              <a:t>                &lt;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="¡Felicitaciones muy bien!"&gt;</a:t>
            </a:r>
            <a:r>
              <a:rPr lang="es-MX" dirty="0"/>
              <a:t>Pizza</a:t>
            </a:r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/>
              <a:t>                </a:t>
            </a:r>
            <a:r>
              <a:rPr lang="es-MX" dirty="0">
                <a:solidFill>
                  <a:srgbClr val="FF00FF"/>
                </a:solidFill>
              </a:rPr>
              <a:t>&lt;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="Vuelve a intentar"&gt;</a:t>
            </a:r>
            <a:r>
              <a:rPr lang="es-MX" dirty="0"/>
              <a:t>Balón Futbol</a:t>
            </a:r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>
                <a:solidFill>
                  <a:srgbClr val="FF00FF"/>
                </a:solidFill>
              </a:rPr>
              <a:t>                &lt;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="Vuelve a intentar"&gt;</a:t>
            </a:r>
            <a:r>
              <a:rPr lang="es-MX" dirty="0"/>
              <a:t>Ping </a:t>
            </a:r>
            <a:r>
              <a:rPr lang="es-MX" dirty="0" err="1"/>
              <a:t>pong</a:t>
            </a:r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/>
              <a:t>                </a:t>
            </a:r>
            <a:r>
              <a:rPr lang="es-MX" dirty="0">
                <a:solidFill>
                  <a:srgbClr val="FF00FF"/>
                </a:solidFill>
              </a:rPr>
              <a:t>&lt;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="Vuelve a intentar"&gt;</a:t>
            </a:r>
            <a:r>
              <a:rPr lang="es-MX" dirty="0"/>
              <a:t>Raqueta </a:t>
            </a:r>
            <a:r>
              <a:rPr lang="es-MX" dirty="0" err="1"/>
              <a:t>Tennis</a:t>
            </a:r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>
                <a:solidFill>
                  <a:srgbClr val="FF00FF"/>
                </a:solidFill>
              </a:rPr>
              <a:t>                &lt;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="Vuelve a intentar"&gt;</a:t>
            </a:r>
            <a:r>
              <a:rPr lang="es-MX" dirty="0"/>
              <a:t>Golf</a:t>
            </a:r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/>
              <a:t>                </a:t>
            </a:r>
            <a:r>
              <a:rPr lang="es-MX" dirty="0">
                <a:solidFill>
                  <a:srgbClr val="FF00FF"/>
                </a:solidFill>
              </a:rPr>
              <a:t>&lt;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="Vuelve a intentar"&gt;</a:t>
            </a:r>
            <a:r>
              <a:rPr lang="es-MX" dirty="0"/>
              <a:t>Balón </a:t>
            </a:r>
            <a:r>
              <a:rPr lang="es-MX" dirty="0" err="1"/>
              <a:t>Basketball</a:t>
            </a:r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/>
              <a:t>                </a:t>
            </a:r>
            <a:r>
              <a:rPr lang="es-MX" dirty="0">
                <a:solidFill>
                  <a:srgbClr val="FF00FF"/>
                </a:solidFill>
              </a:rPr>
              <a:t>&lt;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="Vuelve a intentar"&gt;</a:t>
            </a:r>
            <a:r>
              <a:rPr lang="es-MX" dirty="0"/>
              <a:t>Balón Rugby</a:t>
            </a:r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/>
              <a:t>                </a:t>
            </a:r>
            <a:r>
              <a:rPr lang="es-MX" dirty="0">
                <a:solidFill>
                  <a:srgbClr val="FF00FF"/>
                </a:solidFill>
              </a:rPr>
              <a:t>&lt;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="Vuelve a intentar"&gt;</a:t>
            </a:r>
            <a:r>
              <a:rPr lang="es-MX" dirty="0"/>
              <a:t>Casco Hockey</a:t>
            </a:r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option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r>
              <a:rPr lang="es-MX" dirty="0">
                <a:solidFill>
                  <a:srgbClr val="FF00FF"/>
                </a:solidFill>
              </a:rPr>
              <a:t>            &lt;/</a:t>
            </a:r>
            <a:r>
              <a:rPr lang="es-MX" dirty="0" err="1">
                <a:solidFill>
                  <a:srgbClr val="FF00FF"/>
                </a:solidFill>
              </a:rPr>
              <a:t>select</a:t>
            </a:r>
            <a:r>
              <a:rPr lang="es-MX" dirty="0">
                <a:solidFill>
                  <a:srgbClr val="FF00FF"/>
                </a:solidFill>
              </a:rPr>
              <a:t>&gt;&lt;/p&gt;</a:t>
            </a:r>
          </a:p>
          <a:p>
            <a:r>
              <a:rPr lang="es-MX" dirty="0">
                <a:solidFill>
                  <a:srgbClr val="FF00FF"/>
                </a:solidFill>
              </a:rPr>
              <a:t>        &lt;p&gt;&lt;input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text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 </a:t>
            </a:r>
            <a:r>
              <a:rPr lang="es-MX" dirty="0">
                <a:solidFill>
                  <a:schemeClr val="accent2"/>
                </a:solidFill>
              </a:rPr>
              <a:t>id=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"mensaje"&gt;</a:t>
            </a:r>
            <a:r>
              <a:rPr lang="es-MX" dirty="0">
                <a:solidFill>
                  <a:srgbClr val="FF00FF"/>
                </a:solidFill>
              </a:rPr>
              <a:t>&lt;/p&gt;</a:t>
            </a:r>
          </a:p>
          <a:p>
            <a:r>
              <a:rPr lang="es-MX" dirty="0">
                <a:solidFill>
                  <a:srgbClr val="FF00FF"/>
                </a:solidFill>
              </a:rPr>
              <a:t>    &lt;/</a:t>
            </a:r>
            <a:r>
              <a:rPr lang="es-MX" dirty="0" err="1">
                <a:solidFill>
                  <a:srgbClr val="FF00FF"/>
                </a:solidFill>
              </a:rPr>
              <a:t>form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endParaRPr lang="es-MX" dirty="0"/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9491" y="672176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8145204"/>
            <a:ext cx="7889358" cy="191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11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942861"/>
            <a:ext cx="7028120" cy="3743439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694929" y="942861"/>
            <a:ext cx="6659925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  <a:p>
            <a:r>
              <a:rPr lang="es-MX" dirty="0"/>
              <a:t>        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FF00FF"/>
                </a:solidFill>
              </a:rPr>
              <a:t>&lt;script&gt;</a:t>
            </a:r>
          </a:p>
          <a:p>
            <a:r>
              <a:rPr lang="es-MX" dirty="0">
                <a:solidFill>
                  <a:srgbClr val="FF00FF"/>
                </a:solidFill>
              </a:rPr>
              <a:t>        </a:t>
            </a:r>
            <a:r>
              <a:rPr lang="es-MX" dirty="0" err="1">
                <a:solidFill>
                  <a:srgbClr val="FF00FF"/>
                </a:solidFill>
              </a:rPr>
              <a:t>function</a:t>
            </a:r>
            <a:r>
              <a:rPr lang="es-MX" dirty="0">
                <a:solidFill>
                  <a:srgbClr val="FF00FF"/>
                </a:solidFill>
              </a:rPr>
              <a:t> 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mostrarSeleccionPizza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() </a:t>
            </a:r>
            <a:r>
              <a:rPr lang="es-MX" dirty="0"/>
              <a:t>{</a:t>
            </a:r>
          </a:p>
          <a:p>
            <a:r>
              <a:rPr lang="es-MX" dirty="0"/>
              <a:t>            </a:t>
            </a:r>
            <a:r>
              <a:rPr lang="es-MX" dirty="0" err="1"/>
              <a:t>document.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getElementById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('mensaje').</a:t>
            </a:r>
            <a:r>
              <a:rPr lang="es-MX" dirty="0" err="1"/>
              <a:t>value</a:t>
            </a:r>
            <a:r>
              <a:rPr lang="es-MX" dirty="0"/>
              <a:t> =</a:t>
            </a:r>
          </a:p>
          <a:p>
            <a:r>
              <a:rPr lang="es-MX" dirty="0"/>
              <a:t>                </a:t>
            </a:r>
            <a:r>
              <a:rPr lang="es-MX" dirty="0" err="1"/>
              <a:t>document.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getElementById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('pizza').</a:t>
            </a:r>
            <a:r>
              <a:rPr lang="es-MX" dirty="0" err="1"/>
              <a:t>options</a:t>
            </a:r>
            <a:r>
              <a:rPr lang="es-MX" dirty="0"/>
              <a:t>[</a:t>
            </a:r>
            <a:r>
              <a:rPr lang="es-MX" dirty="0" err="1"/>
              <a:t>document.getElementById</a:t>
            </a:r>
            <a:r>
              <a:rPr lang="es-MX" dirty="0"/>
              <a:t>('pizza').</a:t>
            </a:r>
            <a:r>
              <a:rPr lang="es-MX" dirty="0" err="1"/>
              <a:t>selectedIndex</a:t>
            </a:r>
            <a:r>
              <a:rPr lang="es-MX" dirty="0"/>
              <a:t>].</a:t>
            </a:r>
            <a:r>
              <a:rPr lang="es-MX" dirty="0" err="1"/>
              <a:t>value</a:t>
            </a:r>
            <a:r>
              <a:rPr lang="es-MX" dirty="0"/>
              <a:t>;</a:t>
            </a:r>
          </a:p>
          <a:p>
            <a:r>
              <a:rPr lang="es-MX" dirty="0"/>
              <a:t>        }</a:t>
            </a:r>
          </a:p>
          <a:p>
            <a:r>
              <a:rPr lang="es-MX" dirty="0">
                <a:solidFill>
                  <a:srgbClr val="FF00FF"/>
                </a:solidFill>
              </a:rPr>
              <a:t>    &lt;/script&gt;</a:t>
            </a:r>
          </a:p>
          <a:p>
            <a:endParaRPr lang="es-MX" dirty="0">
              <a:solidFill>
                <a:srgbClr val="FF00FF"/>
              </a:solidFill>
            </a:endParaRPr>
          </a:p>
          <a:p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body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endParaRPr lang="es-MX" dirty="0">
              <a:solidFill>
                <a:srgbClr val="FF00FF"/>
              </a:solidFill>
            </a:endParaRPr>
          </a:p>
          <a:p>
            <a:r>
              <a:rPr lang="es-MX" dirty="0">
                <a:solidFill>
                  <a:srgbClr val="FF00FF"/>
                </a:solidFill>
              </a:rPr>
              <a:t>&lt;/</a:t>
            </a:r>
            <a:r>
              <a:rPr lang="es-MX" dirty="0" err="1">
                <a:solidFill>
                  <a:srgbClr val="FF00FF"/>
                </a:solidFill>
              </a:rPr>
              <a:t>html</a:t>
            </a:r>
            <a:r>
              <a:rPr lang="es-MX" dirty="0">
                <a:solidFill>
                  <a:srgbClr val="FF00FF"/>
                </a:solidFill>
              </a:rPr>
              <a:t>&gt;</a:t>
            </a: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9491" y="672176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8145204"/>
            <a:ext cx="7889358" cy="191319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929" y="5438161"/>
            <a:ext cx="535002" cy="56307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5C6B524-06EC-37E8-D824-C170489C3085}"/>
              </a:ext>
            </a:extLst>
          </p:cNvPr>
          <p:cNvSpPr txBox="1"/>
          <p:nvPr/>
        </p:nvSpPr>
        <p:spPr>
          <a:xfrm>
            <a:off x="1591220" y="5461644"/>
            <a:ext cx="4867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Link de visualización:</a:t>
            </a:r>
          </a:p>
          <a:p>
            <a:r>
              <a:rPr lang="es-CO" b="1" dirty="0">
                <a:solidFill>
                  <a:schemeClr val="tx1"/>
                </a:solidFill>
              </a:rPr>
              <a:t>https://www.primaveraalegre.com/2024/PROGRAMACION30/Valentina%20Vargas%20/Programar/conjuntoa.html</a:t>
            </a:r>
          </a:p>
        </p:txBody>
      </p:sp>
    </p:spTree>
    <p:extLst>
      <p:ext uri="{BB962C8B-B14F-4D97-AF65-F5344CB8AC3E}">
        <p14:creationId xmlns:p14="http://schemas.microsoft.com/office/powerpoint/2010/main" val="39974621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</TotalTime>
  <Words>382</Words>
  <Application>Microsoft Office PowerPoint</Application>
  <PresentationFormat>Personalizado</PresentationFormat>
  <Paragraphs>63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Arial Rounded MT Bold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705</cp:lastModifiedBy>
  <cp:revision>37</cp:revision>
  <dcterms:created xsi:type="dcterms:W3CDTF">2023-07-26T13:56:00Z</dcterms:created>
  <dcterms:modified xsi:type="dcterms:W3CDTF">2024-04-29T20:48:33Z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