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1" r:id="rId4"/>
    <p:sldId id="262" r:id="rId5"/>
    <p:sldId id="256" r:id="rId6"/>
    <p:sldId id="265" r:id="rId7"/>
    <p:sldId id="263" r:id="rId8"/>
    <p:sldId id="266" r:id="rId9"/>
    <p:sldId id="264" r:id="rId10"/>
    <p:sldId id="270" r:id="rId11"/>
    <p:sldId id="267" r:id="rId12"/>
    <p:sldId id="271" r:id="rId13"/>
    <p:sldId id="268" r:id="rId14"/>
    <p:sldId id="269" r:id="rId15"/>
    <p:sldId id="259" r:id="rId16"/>
    <p:sldId id="272" r:id="rId17"/>
    <p:sldId id="274" r:id="rId18"/>
    <p:sldId id="275" r:id="rId19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kkE9PH6iSigOObulCGY8rApcW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CBE"/>
    <a:srgbClr val="FDF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36" y="-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333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473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920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872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2825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774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4957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55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191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7f8fd99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7f8fd99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731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014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48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644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938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808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963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41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F75977F6-58FD-CAAD-8B06-277E68A9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45" y="1065816"/>
            <a:ext cx="5174673" cy="4399646"/>
          </a:xfrm>
          <a:prstGeom prst="rect">
            <a:avLst/>
          </a:prstGeom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0800000" flipH="1">
            <a:off x="-14428" y="7019855"/>
            <a:ext cx="7786828" cy="117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 rot="10800000" flipH="1">
            <a:off x="-14428" y="8191499"/>
            <a:ext cx="7786828" cy="19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4428" y="8391457"/>
            <a:ext cx="7786828" cy="16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09550" y="7296150"/>
            <a:ext cx="73261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Proyecto Lengua Tech</a:t>
            </a:r>
            <a:endParaRPr sz="40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3849F0-DFBE-B1F7-AAE4-14064D863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774" y="8773450"/>
            <a:ext cx="3398851" cy="5722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C6F5A8-24B9-3DC2-0F8F-22036A37D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3129B8-BCA8-20AF-2843-65B5F7EB70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2536"/>
          <a:stretch/>
        </p:blipFill>
        <p:spPr>
          <a:xfrm>
            <a:off x="6353" y="3265085"/>
            <a:ext cx="7772399" cy="37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32" y="1602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1904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3: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1922659"/>
            <a:ext cx="3886200" cy="60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oũndubi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tebawayi</a:t>
            </a:r>
            <a:endParaRPr lang="es-CO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CO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764" y="2175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2" y="2549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6" y="2772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2968944"/>
            <a:ext cx="388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3.1. </a:t>
            </a:r>
            <a:r>
              <a:rPr lang="es-ES" sz="1200" dirty="0" err="1"/>
              <a:t>Sãwã</a:t>
            </a:r>
            <a:r>
              <a:rPr lang="es-ES" sz="1200" dirty="0"/>
              <a:t> </a:t>
            </a:r>
            <a:r>
              <a:rPr lang="es-ES" sz="1200" dirty="0" err="1"/>
              <a:t>obarita</a:t>
            </a:r>
            <a:r>
              <a:rPr lang="es-ES" sz="1200" dirty="0"/>
              <a:t> </a:t>
            </a:r>
            <a:r>
              <a:rPr lang="es-ES" sz="1200" dirty="0" err="1"/>
              <a:t>nã</a:t>
            </a:r>
            <a:r>
              <a:rPr lang="es-ES" sz="1200" dirty="0"/>
              <a:t> </a:t>
            </a:r>
            <a:r>
              <a:rPr lang="es-ES" sz="1200" dirty="0" err="1"/>
              <a:t>ũndũ</a:t>
            </a:r>
            <a:r>
              <a:rPr lang="es-ES" sz="1200" dirty="0"/>
              <a:t> </a:t>
            </a:r>
            <a:r>
              <a:rPr lang="es-ES" sz="1200" dirty="0" err="1"/>
              <a:t>kawai</a:t>
            </a:r>
            <a:r>
              <a:rPr lang="es-ES" sz="1200" dirty="0"/>
              <a:t> </a:t>
            </a:r>
            <a:r>
              <a:rPr lang="es-ES" sz="1200" dirty="0" err="1"/>
              <a:t>bara</a:t>
            </a:r>
            <a:endParaRPr lang="es-ES" sz="1200" dirty="0"/>
          </a:p>
          <a:p>
            <a:r>
              <a:rPr lang="es-ES" sz="1200" dirty="0"/>
              <a:t>3.2. </a:t>
            </a:r>
            <a:r>
              <a:rPr lang="es-ES" sz="1200" dirty="0" err="1"/>
              <a:t>Amba</a:t>
            </a:r>
            <a:r>
              <a:rPr lang="es-ES" sz="1200" dirty="0"/>
              <a:t> bue </a:t>
            </a:r>
            <a:r>
              <a:rPr lang="es-ES" sz="1200" dirty="0" err="1"/>
              <a:t>kuadai</a:t>
            </a:r>
            <a:r>
              <a:rPr lang="es-ES" sz="1200" dirty="0"/>
              <a:t> </a:t>
            </a:r>
            <a:r>
              <a:rPr lang="es-ES" sz="1200" dirty="0" err="1"/>
              <a:t>yi</a:t>
            </a:r>
            <a:r>
              <a:rPr lang="es-ES" sz="1200" dirty="0"/>
              <a:t> </a:t>
            </a:r>
            <a:r>
              <a:rPr lang="es-ES" sz="1200" dirty="0" err="1"/>
              <a:t>ará</a:t>
            </a:r>
            <a:r>
              <a:rPr lang="es-ES" sz="1200" dirty="0"/>
              <a:t> </a:t>
            </a:r>
            <a:r>
              <a:rPr lang="es-ES" sz="1200" dirty="0" err="1"/>
              <a:t>bihia</a:t>
            </a:r>
            <a:r>
              <a:rPr lang="es-ES" sz="1200" dirty="0"/>
              <a:t> </a:t>
            </a:r>
            <a:r>
              <a:rPr lang="es-ES" sz="1200" dirty="0" err="1"/>
              <a:t>obarita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2529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Eda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kãr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ẽ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27" y="278789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2" y="437824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4670343"/>
            <a:ext cx="4875142" cy="81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Yi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ne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kawanumubara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oibarayã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iyia</a:t>
            </a:r>
            <a:endParaRPr lang="es-ES" sz="1200" dirty="0">
              <a:latin typeface="+mj-lt"/>
              <a:ea typeface="Microsoft JhengHei" panose="020B0604030504040204" pitchFamily="34" charset="-12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Jaradioda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peudata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kĩrãka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buta.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Mãwã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mina,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iyi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ewarizã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kãrẽ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obariare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kĩrãndua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ẽmamarẽã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7" y="457947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052" y="6335409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93" y="6611085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6630579"/>
            <a:ext cx="5051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O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ũndibarã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ãba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bidã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kãrẽ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kawadata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jẽmenene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wa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,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iyimã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bude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435916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Kãreta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okawa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busa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waita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442" y="459847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29356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Kãr</a:t>
            </a:r>
            <a:r>
              <a:rPr lang="es-CO" b="1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ẽ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oibarata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818" y="6532879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2891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472156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6656565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3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32" y="1602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1904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3: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1922659"/>
            <a:ext cx="3886200" cy="29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Aplicación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764" y="2175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2" y="2549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6" y="2772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2968944"/>
            <a:ext cx="388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3.1. Guía previa ejemplificadora</a:t>
            </a:r>
          </a:p>
          <a:p>
            <a:r>
              <a:rPr lang="es-ES" sz="1200" dirty="0"/>
              <a:t>3.2. Integración de un bloque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2529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Contenidos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27" y="278789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2" y="437824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4670343"/>
            <a:ext cx="4875142" cy="60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El alumno: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Construirá elementos a partir de una rutina básica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7" y="457947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052" y="6335409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93" y="6611085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6630579"/>
            <a:ext cx="5051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Presentar, por lo menos una situación regular o lúdica en donde haga evidentes las nociones aprendidas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435916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Objetivo específico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442" y="459847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29356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Actividades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818" y="6532879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2891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472156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6656565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2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23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Yi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sãwã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odata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ũ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ndubiyã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Nẽ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kawã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nũmũ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ewaride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Sombe</a:t>
            </a:r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zã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Yi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arã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bihia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jũrẽ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awã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barita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oibrã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kãẽã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jowã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kĩrã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aba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audu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ũmẽ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37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Evidencias de desempeño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Sesión de clase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Tiempo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Bloque integrado por una rutina con un mínimo de 7 acciones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772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9112" y="1308398"/>
            <a:ext cx="38862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Bibliografía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712" y="1547713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41" y="1501917"/>
            <a:ext cx="635145" cy="647848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2537299" y="1721794"/>
            <a:ext cx="49112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PROTTSMAN, KIKI. How to be a Coder. Ed. DK Pinguin Random House. 2019</a:t>
            </a:r>
          </a:p>
          <a:p>
            <a:pPr algn="just"/>
            <a:endParaRPr lang="en-US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SPIRO RUTH Y CHAN IRENE. Al </a:t>
            </a:r>
            <a:r>
              <a:rPr lang="en-U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bebé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le </a:t>
            </a:r>
            <a:r>
              <a:rPr lang="en-U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encanta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codificar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. Ed. Baby Loves. 2019</a:t>
            </a:r>
            <a:endParaRPr lang="es-MX" sz="1200" dirty="0"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83204D-26EF-9ED0-57E9-3BF9D7464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5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grama de flujo: proceso alternativo 69">
            <a:extLst>
              <a:ext uri="{FF2B5EF4-FFF2-40B4-BE49-F238E27FC236}">
                <a16:creationId xmlns:a16="http://schemas.microsoft.com/office/drawing/2014/main" id="{194581AE-739A-F308-0AFC-8F10498BABAF}"/>
              </a:ext>
            </a:extLst>
          </p:cNvPr>
          <p:cNvSpPr/>
          <p:nvPr/>
        </p:nvSpPr>
        <p:spPr>
          <a:xfrm>
            <a:off x="414668" y="5712520"/>
            <a:ext cx="7028120" cy="3973739"/>
          </a:xfrm>
          <a:prstGeom prst="flowChartAlternateProcess">
            <a:avLst/>
          </a:prstGeom>
          <a:solidFill>
            <a:srgbClr val="FDF4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4FBFF4F-B009-CE57-983F-76F984421689}"/>
              </a:ext>
            </a:extLst>
          </p:cNvPr>
          <p:cNvSpPr txBox="1"/>
          <p:nvPr/>
        </p:nvSpPr>
        <p:spPr>
          <a:xfrm>
            <a:off x="952980" y="5785624"/>
            <a:ext cx="66599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70C0"/>
                </a:solidFill>
              </a:rPr>
              <a:t>&lt;</a:t>
            </a:r>
            <a:r>
              <a:rPr lang="es-MX" dirty="0" err="1">
                <a:solidFill>
                  <a:srgbClr val="0070C0"/>
                </a:solidFill>
              </a:rPr>
              <a:t>html</a:t>
            </a:r>
            <a:r>
              <a:rPr lang="es-MX" dirty="0">
                <a:solidFill>
                  <a:srgbClr val="0070C0"/>
                </a:solidFill>
              </a:rPr>
              <a:t>&gt;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&lt;head&gt;</a:t>
            </a:r>
          </a:p>
          <a:p>
            <a:r>
              <a:rPr lang="es-MX" dirty="0">
                <a:solidFill>
                  <a:srgbClr val="0070C0"/>
                </a:solidFill>
              </a:rPr>
              <a:t>    &lt;</a:t>
            </a:r>
            <a:r>
              <a:rPr lang="es-MX" dirty="0" err="1">
                <a:solidFill>
                  <a:srgbClr val="0070C0"/>
                </a:solidFill>
              </a:rPr>
              <a:t>title</a:t>
            </a:r>
            <a:r>
              <a:rPr lang="es-MX" dirty="0">
                <a:solidFill>
                  <a:srgbClr val="0070C0"/>
                </a:solidFill>
              </a:rPr>
              <a:t>&gt;Ejemplo de JavaScript&lt;/</a:t>
            </a:r>
            <a:r>
              <a:rPr lang="es-MX" dirty="0" err="1">
                <a:solidFill>
                  <a:srgbClr val="0070C0"/>
                </a:solidFill>
              </a:rPr>
              <a:t>title</a:t>
            </a:r>
            <a:r>
              <a:rPr lang="es-MX" dirty="0">
                <a:solidFill>
                  <a:srgbClr val="0070C0"/>
                </a:solidFill>
              </a:rPr>
              <a:t>&gt;</a:t>
            </a:r>
          </a:p>
          <a:p>
            <a:r>
              <a:rPr lang="es-MX" dirty="0">
                <a:solidFill>
                  <a:srgbClr val="0070C0"/>
                </a:solidFill>
              </a:rPr>
              <a:t>    &lt;meta </a:t>
            </a:r>
            <a:r>
              <a:rPr lang="es-MX" dirty="0" err="1">
                <a:solidFill>
                  <a:srgbClr val="0070C0"/>
                </a:solidFill>
              </a:rPr>
              <a:t>charset</a:t>
            </a:r>
            <a:r>
              <a:rPr lang="es-MX" dirty="0">
                <a:solidFill>
                  <a:srgbClr val="0070C0"/>
                </a:solidFill>
              </a:rPr>
              <a:t>="UTF-8"&gt;</a:t>
            </a:r>
          </a:p>
          <a:p>
            <a:r>
              <a:rPr lang="es-MX" dirty="0">
                <a:solidFill>
                  <a:srgbClr val="0070C0"/>
                </a:solidFill>
              </a:rPr>
              <a:t>    &lt;</a:t>
            </a:r>
            <a:r>
              <a:rPr lang="es-MX" dirty="0" err="1">
                <a:solidFill>
                  <a:srgbClr val="0070C0"/>
                </a:solidFill>
              </a:rPr>
              <a:t>style</a:t>
            </a:r>
            <a:r>
              <a:rPr lang="es-MX" dirty="0">
                <a:solidFill>
                  <a:srgbClr val="0070C0"/>
                </a:solidFill>
              </a:rPr>
              <a:t>&gt;</a:t>
            </a:r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5731C782-5524-8C58-83CB-3F25B53C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20" y="5280964"/>
            <a:ext cx="415361" cy="5413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9F1926F-7EBC-55A0-2936-48CE031C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547F0A-FDA6-F9C0-3F4F-37B4E36FCC10}"/>
              </a:ext>
            </a:extLst>
          </p:cNvPr>
          <p:cNvSpPr txBox="1"/>
          <p:nvPr/>
        </p:nvSpPr>
        <p:spPr>
          <a:xfrm>
            <a:off x="3244037" y="85965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>
                <a:latin typeface="Arial Rounded MT Bold" panose="020F0704030504030204" pitchFamily="34" charset="0"/>
              </a:rPr>
              <a:t>Ejemplo 1</a:t>
            </a:r>
            <a:endParaRPr lang="es-MX" sz="18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CEA4B5-C8D8-4DC3-BE7C-C9F989DA7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74598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53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grama de flujo: proceso alternativo 69">
            <a:extLst>
              <a:ext uri="{FF2B5EF4-FFF2-40B4-BE49-F238E27FC236}">
                <a16:creationId xmlns:a16="http://schemas.microsoft.com/office/drawing/2014/main" id="{194581AE-739A-F308-0AFC-8F10498BABAF}"/>
              </a:ext>
            </a:extLst>
          </p:cNvPr>
          <p:cNvSpPr/>
          <p:nvPr/>
        </p:nvSpPr>
        <p:spPr>
          <a:xfrm>
            <a:off x="414668" y="1374417"/>
            <a:ext cx="7028120" cy="521313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4FBFF4F-B009-CE57-983F-76F984421689}"/>
              </a:ext>
            </a:extLst>
          </p:cNvPr>
          <p:cNvSpPr txBox="1"/>
          <p:nvPr/>
        </p:nvSpPr>
        <p:spPr>
          <a:xfrm>
            <a:off x="694931" y="1817014"/>
            <a:ext cx="666280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rgbClr val="0070C0"/>
                </a:solidFill>
              </a:rPr>
              <a:t> </a:t>
            </a:r>
            <a:r>
              <a:rPr lang="es-MX" sz="800" dirty="0" err="1">
                <a:solidFill>
                  <a:srgbClr val="0070C0"/>
                </a:solidFill>
              </a:rPr>
              <a:t>body</a:t>
            </a:r>
            <a:r>
              <a:rPr lang="es-MX" sz="800" dirty="0">
                <a:solidFill>
                  <a:srgbClr val="0070C0"/>
                </a:solidFill>
              </a:rPr>
              <a:t> {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</a:t>
            </a:r>
            <a:r>
              <a:rPr lang="es-MX" sz="800" dirty="0" err="1">
                <a:solidFill>
                  <a:srgbClr val="0070C0"/>
                </a:solidFill>
              </a:rPr>
              <a:t>text-align</a:t>
            </a:r>
            <a:r>
              <a:rPr lang="es-MX" sz="800" dirty="0">
                <a:solidFill>
                  <a:srgbClr val="0070C0"/>
                </a:solidFill>
              </a:rPr>
              <a:t>: center;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</a:t>
            </a:r>
            <a:r>
              <a:rPr lang="es-MX" sz="800" dirty="0" err="1">
                <a:solidFill>
                  <a:srgbClr val="0070C0"/>
                </a:solidFill>
              </a:rPr>
              <a:t>font-family</a:t>
            </a:r>
            <a:r>
              <a:rPr lang="es-MX" sz="800" dirty="0">
                <a:solidFill>
                  <a:srgbClr val="0070C0"/>
                </a:solidFill>
              </a:rPr>
              <a:t>: Bold, </a:t>
            </a:r>
            <a:r>
              <a:rPr lang="es-MX" sz="800" dirty="0" err="1">
                <a:solidFill>
                  <a:srgbClr val="0070C0"/>
                </a:solidFill>
              </a:rPr>
              <a:t>sans-serif</a:t>
            </a:r>
            <a:r>
              <a:rPr lang="es-MX" sz="800" dirty="0">
                <a:solidFill>
                  <a:srgbClr val="0070C0"/>
                </a:solidFill>
              </a:rPr>
              <a:t>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}</a:t>
            </a:r>
          </a:p>
          <a:p>
            <a:endParaRPr lang="es-MX" sz="800" dirty="0">
              <a:solidFill>
                <a:srgbClr val="0070C0"/>
              </a:solidFill>
            </a:endParaRPr>
          </a:p>
          <a:p>
            <a:r>
              <a:rPr lang="es-MX" sz="800" dirty="0">
                <a:solidFill>
                  <a:srgbClr val="0070C0"/>
                </a:solidFill>
              </a:rPr>
              <a:t>        #titulo {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</a:t>
            </a:r>
            <a:r>
              <a:rPr lang="es-MX" sz="800" dirty="0" err="1">
                <a:solidFill>
                  <a:srgbClr val="0070C0"/>
                </a:solidFill>
              </a:rPr>
              <a:t>margin</a:t>
            </a:r>
            <a:r>
              <a:rPr lang="es-MX" sz="800" dirty="0">
                <a:solidFill>
                  <a:srgbClr val="0070C0"/>
                </a:solidFill>
              </a:rPr>
              <a:t>-top: 20px;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</a:t>
            </a:r>
            <a:r>
              <a:rPr lang="es-MX" sz="800" dirty="0" err="1">
                <a:solidFill>
                  <a:srgbClr val="0070C0"/>
                </a:solidFill>
              </a:rPr>
              <a:t>font-size</a:t>
            </a:r>
            <a:r>
              <a:rPr lang="es-MX" sz="800" dirty="0">
                <a:solidFill>
                  <a:srgbClr val="0070C0"/>
                </a:solidFill>
              </a:rPr>
              <a:t>: 24px;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}</a:t>
            </a:r>
          </a:p>
          <a:p>
            <a:endParaRPr lang="es-MX" sz="800" dirty="0">
              <a:solidFill>
                <a:srgbClr val="0070C0"/>
              </a:solidFill>
            </a:endParaRPr>
          </a:p>
          <a:p>
            <a:r>
              <a:rPr lang="es-MX" sz="800" dirty="0">
                <a:solidFill>
                  <a:srgbClr val="0070C0"/>
                </a:solidFill>
              </a:rPr>
              <a:t>        #imagen {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</a:t>
            </a:r>
            <a:r>
              <a:rPr lang="es-MX" sz="800" dirty="0" err="1">
                <a:solidFill>
                  <a:srgbClr val="0070C0"/>
                </a:solidFill>
              </a:rPr>
              <a:t>margin</a:t>
            </a:r>
            <a:r>
              <a:rPr lang="es-MX" sz="800" dirty="0">
                <a:solidFill>
                  <a:srgbClr val="0070C0"/>
                </a:solidFill>
              </a:rPr>
              <a:t>-top: 500px;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</a:t>
            </a:r>
            <a:r>
              <a:rPr lang="es-MX" sz="800" dirty="0" err="1">
                <a:solidFill>
                  <a:srgbClr val="0070C0"/>
                </a:solidFill>
              </a:rPr>
              <a:t>width</a:t>
            </a:r>
            <a:r>
              <a:rPr lang="es-MX" sz="800" dirty="0">
                <a:solidFill>
                  <a:srgbClr val="0070C0"/>
                </a:solidFill>
              </a:rPr>
              <a:t>: 500px;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}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&lt;/</a:t>
            </a:r>
            <a:r>
              <a:rPr lang="es-MX" sz="800" dirty="0" err="1">
                <a:solidFill>
                  <a:srgbClr val="0070C0"/>
                </a:solidFill>
              </a:rPr>
              <a:t>style</a:t>
            </a:r>
            <a:r>
              <a:rPr lang="es-MX" sz="800" dirty="0">
                <a:solidFill>
                  <a:srgbClr val="0070C0"/>
                </a:solidFill>
              </a:rPr>
              <a:t>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&lt;/head&gt;</a:t>
            </a:r>
          </a:p>
          <a:p>
            <a:endParaRPr lang="es-MX" sz="800" dirty="0">
              <a:solidFill>
                <a:srgbClr val="0070C0"/>
              </a:solidFill>
            </a:endParaRPr>
          </a:p>
          <a:p>
            <a:r>
              <a:rPr lang="es-MX" sz="800" dirty="0">
                <a:solidFill>
                  <a:srgbClr val="0070C0"/>
                </a:solidFill>
              </a:rPr>
              <a:t>&lt;</a:t>
            </a:r>
            <a:r>
              <a:rPr lang="es-MX" sz="800" dirty="0" err="1">
                <a:solidFill>
                  <a:srgbClr val="0070C0"/>
                </a:solidFill>
              </a:rPr>
              <a:t>body</a:t>
            </a:r>
            <a:r>
              <a:rPr lang="es-MX" sz="800" dirty="0">
                <a:solidFill>
                  <a:srgbClr val="0070C0"/>
                </a:solidFill>
              </a:rPr>
              <a:t>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&lt;h1 id="titulo"&gt;¡Bienvenidos!, Listos para aprender conjuntos!&lt;/h1&gt;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&lt;</a:t>
            </a:r>
            <a:r>
              <a:rPr lang="es-MX" sz="800" dirty="0" err="1">
                <a:solidFill>
                  <a:srgbClr val="0070C0"/>
                </a:solidFill>
              </a:rPr>
              <a:t>form</a:t>
            </a:r>
            <a:r>
              <a:rPr lang="es-MX" sz="800" dirty="0">
                <a:solidFill>
                  <a:srgbClr val="0070C0"/>
                </a:solidFill>
              </a:rPr>
              <a:t>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&lt;p&gt; Recordemos que..... Un conjunto es una colección bien definida de </a:t>
            </a:r>
            <a:r>
              <a:rPr lang="es-MX" sz="800" dirty="0" err="1">
                <a:solidFill>
                  <a:srgbClr val="0070C0"/>
                </a:solidFill>
              </a:rPr>
              <a:t>objetos,dichos</a:t>
            </a:r>
            <a:r>
              <a:rPr lang="es-MX" sz="800" dirty="0">
                <a:solidFill>
                  <a:srgbClr val="0070C0"/>
                </a:solidFill>
              </a:rPr>
              <a:t> objetos pueden ser cualquier cosa.&lt;/p&gt;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&lt;p&gt; Cuando decimos que un objeto no pertenece a un conjunto, nos referimos a que es totalmente diferente.&lt;/p&gt;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&lt;p&gt; Ahora, que es </a:t>
            </a:r>
            <a:r>
              <a:rPr lang="es-MX" sz="800" dirty="0" err="1">
                <a:solidFill>
                  <a:srgbClr val="0070C0"/>
                </a:solidFill>
              </a:rPr>
              <a:t>union</a:t>
            </a:r>
            <a:r>
              <a:rPr lang="es-MX" sz="800" dirty="0">
                <a:solidFill>
                  <a:srgbClr val="0070C0"/>
                </a:solidFill>
              </a:rPr>
              <a:t> U, y que es </a:t>
            </a:r>
            <a:r>
              <a:rPr lang="es-MX" sz="800" dirty="0" err="1">
                <a:solidFill>
                  <a:srgbClr val="0070C0"/>
                </a:solidFill>
              </a:rPr>
              <a:t>interseccion</a:t>
            </a:r>
            <a:r>
              <a:rPr lang="es-MX" sz="800" dirty="0">
                <a:solidFill>
                  <a:srgbClr val="0070C0"/>
                </a:solidFill>
              </a:rPr>
              <a:t> n; </a:t>
            </a:r>
            <a:r>
              <a:rPr lang="es-MX" sz="800" dirty="0" err="1">
                <a:solidFill>
                  <a:srgbClr val="0070C0"/>
                </a:solidFill>
              </a:rPr>
              <a:t>interseccion</a:t>
            </a:r>
            <a:r>
              <a:rPr lang="es-MX" sz="800" dirty="0">
                <a:solidFill>
                  <a:srgbClr val="0070C0"/>
                </a:solidFill>
              </a:rPr>
              <a:t> es un conjunto que contiene los elementos comunes a los conjuntos dados y la </a:t>
            </a:r>
            <a:r>
              <a:rPr lang="es-MX" sz="800" dirty="0" err="1">
                <a:solidFill>
                  <a:srgbClr val="0070C0"/>
                </a:solidFill>
              </a:rPr>
              <a:t>union</a:t>
            </a:r>
            <a:r>
              <a:rPr lang="es-MX" sz="800" dirty="0">
                <a:solidFill>
                  <a:srgbClr val="0070C0"/>
                </a:solidFill>
              </a:rPr>
              <a:t> es el resultado de combinar dos conjuntos y crear uno nuevo mas general.&lt;/p&gt;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&lt;</a:t>
            </a:r>
            <a:r>
              <a:rPr lang="es-MX" sz="800" dirty="0" err="1">
                <a:solidFill>
                  <a:srgbClr val="0070C0"/>
                </a:solidFill>
              </a:rPr>
              <a:t>img</a:t>
            </a:r>
            <a:r>
              <a:rPr lang="es-MX" sz="800" dirty="0">
                <a:solidFill>
                  <a:srgbClr val="0070C0"/>
                </a:solidFill>
              </a:rPr>
              <a:t> id="frutas" </a:t>
            </a:r>
            <a:r>
              <a:rPr lang="es-MX" sz="800" dirty="0" err="1">
                <a:solidFill>
                  <a:srgbClr val="0070C0"/>
                </a:solidFill>
              </a:rPr>
              <a:t>src</a:t>
            </a:r>
            <a:r>
              <a:rPr lang="es-MX" sz="800" dirty="0">
                <a:solidFill>
                  <a:srgbClr val="0070C0"/>
                </a:solidFill>
              </a:rPr>
              <a:t>="frutas.jpg" </a:t>
            </a:r>
            <a:r>
              <a:rPr lang="es-MX" sz="800" dirty="0" err="1">
                <a:solidFill>
                  <a:srgbClr val="0070C0"/>
                </a:solidFill>
              </a:rPr>
              <a:t>alt</a:t>
            </a:r>
            <a:r>
              <a:rPr lang="es-MX" sz="800" dirty="0">
                <a:solidFill>
                  <a:srgbClr val="0070C0"/>
                </a:solidFill>
              </a:rPr>
              <a:t>="Frutas" /&gt;</a:t>
            </a:r>
          </a:p>
          <a:p>
            <a:endParaRPr lang="es-MX" sz="800" dirty="0">
              <a:solidFill>
                <a:srgbClr val="0070C0"/>
              </a:solidFill>
            </a:endParaRPr>
          </a:p>
          <a:p>
            <a:r>
              <a:rPr lang="es-MX" sz="800" dirty="0">
                <a:solidFill>
                  <a:srgbClr val="0070C0"/>
                </a:solidFill>
              </a:rPr>
              <a:t>    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&lt;p&gt;Selecciona lo que no pertenece al conjunto A&lt;/p&gt;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&lt;p&gt;&lt;</a:t>
            </a:r>
            <a:r>
              <a:rPr lang="es-MX" sz="800" dirty="0" err="1">
                <a:solidFill>
                  <a:srgbClr val="0070C0"/>
                </a:solidFill>
              </a:rPr>
              <a:t>select</a:t>
            </a:r>
            <a:r>
              <a:rPr lang="es-MX" sz="800" dirty="0">
                <a:solidFill>
                  <a:srgbClr val="0070C0"/>
                </a:solidFill>
              </a:rPr>
              <a:t> id="pizza" </a:t>
            </a:r>
            <a:r>
              <a:rPr lang="es-MX" sz="800" dirty="0" err="1">
                <a:solidFill>
                  <a:srgbClr val="0070C0"/>
                </a:solidFill>
              </a:rPr>
              <a:t>onChange</a:t>
            </a:r>
            <a:r>
              <a:rPr lang="es-MX" sz="800" dirty="0">
                <a:solidFill>
                  <a:srgbClr val="0070C0"/>
                </a:solidFill>
              </a:rPr>
              <a:t>="</a:t>
            </a:r>
            <a:r>
              <a:rPr lang="es-MX" sz="800" dirty="0" err="1">
                <a:solidFill>
                  <a:srgbClr val="0070C0"/>
                </a:solidFill>
              </a:rPr>
              <a:t>mostrarSeleccionPizza</a:t>
            </a:r>
            <a:r>
              <a:rPr lang="es-MX" sz="800" dirty="0">
                <a:solidFill>
                  <a:srgbClr val="0070C0"/>
                </a:solidFill>
              </a:rPr>
              <a:t>()"&gt;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    &lt;</a:t>
            </a:r>
            <a:r>
              <a:rPr lang="es-MX" sz="800" dirty="0" err="1">
                <a:solidFill>
                  <a:srgbClr val="0070C0"/>
                </a:solidFill>
              </a:rPr>
              <a:t>option</a:t>
            </a:r>
            <a:r>
              <a:rPr lang="es-MX" sz="800" dirty="0">
                <a:solidFill>
                  <a:srgbClr val="0070C0"/>
                </a:solidFill>
              </a:rPr>
              <a:t> </a:t>
            </a:r>
            <a:r>
              <a:rPr lang="es-MX" sz="800" dirty="0" err="1">
                <a:solidFill>
                  <a:srgbClr val="0070C0"/>
                </a:solidFill>
              </a:rPr>
              <a:t>value</a:t>
            </a:r>
            <a:r>
              <a:rPr lang="es-MX" sz="800" dirty="0">
                <a:solidFill>
                  <a:srgbClr val="0070C0"/>
                </a:solidFill>
              </a:rPr>
              <a:t>="¡Bien!, </a:t>
            </a:r>
            <a:r>
              <a:rPr lang="es-MX" sz="800" dirty="0" err="1">
                <a:solidFill>
                  <a:srgbClr val="0070C0"/>
                </a:solidFill>
              </a:rPr>
              <a:t>Asi</a:t>
            </a:r>
            <a:r>
              <a:rPr lang="es-MX" sz="800" dirty="0">
                <a:solidFill>
                  <a:srgbClr val="0070C0"/>
                </a:solidFill>
              </a:rPr>
              <a:t> de </a:t>
            </a:r>
            <a:r>
              <a:rPr lang="es-MX" sz="800" dirty="0" err="1">
                <a:solidFill>
                  <a:srgbClr val="0070C0"/>
                </a:solidFill>
              </a:rPr>
              <a:t>facil</a:t>
            </a:r>
            <a:r>
              <a:rPr lang="es-MX" sz="800" dirty="0">
                <a:solidFill>
                  <a:srgbClr val="0070C0"/>
                </a:solidFill>
              </a:rPr>
              <a:t> es"&gt;Yuca&lt;/</a:t>
            </a:r>
            <a:r>
              <a:rPr lang="es-MX" sz="800" dirty="0" err="1">
                <a:solidFill>
                  <a:srgbClr val="0070C0"/>
                </a:solidFill>
              </a:rPr>
              <a:t>option</a:t>
            </a:r>
            <a:r>
              <a:rPr lang="es-MX" sz="800" dirty="0">
                <a:solidFill>
                  <a:srgbClr val="0070C0"/>
                </a:solidFill>
              </a:rPr>
              <a:t>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    &lt;</a:t>
            </a:r>
            <a:r>
              <a:rPr lang="es-MX" sz="800" dirty="0" err="1">
                <a:solidFill>
                  <a:srgbClr val="0070C0"/>
                </a:solidFill>
              </a:rPr>
              <a:t>option</a:t>
            </a:r>
            <a:r>
              <a:rPr lang="es-MX" sz="800" dirty="0">
                <a:solidFill>
                  <a:srgbClr val="0070C0"/>
                </a:solidFill>
              </a:rPr>
              <a:t> </a:t>
            </a:r>
            <a:r>
              <a:rPr lang="es-MX" sz="800" dirty="0" err="1">
                <a:solidFill>
                  <a:srgbClr val="0070C0"/>
                </a:solidFill>
              </a:rPr>
              <a:t>value</a:t>
            </a:r>
            <a:r>
              <a:rPr lang="es-MX" sz="800" dirty="0">
                <a:solidFill>
                  <a:srgbClr val="0070C0"/>
                </a:solidFill>
              </a:rPr>
              <a:t>="Vuelve a intentar :("&gt;Piña&lt;/</a:t>
            </a:r>
            <a:r>
              <a:rPr lang="es-MX" sz="800" dirty="0" err="1">
                <a:solidFill>
                  <a:srgbClr val="0070C0"/>
                </a:solidFill>
              </a:rPr>
              <a:t>option</a:t>
            </a:r>
            <a:r>
              <a:rPr lang="es-MX" sz="800" dirty="0">
                <a:solidFill>
                  <a:srgbClr val="0070C0"/>
                </a:solidFill>
              </a:rPr>
              <a:t>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        &lt;</a:t>
            </a:r>
            <a:r>
              <a:rPr lang="es-MX" sz="800" dirty="0" err="1">
                <a:solidFill>
                  <a:srgbClr val="0070C0"/>
                </a:solidFill>
              </a:rPr>
              <a:t>option</a:t>
            </a:r>
            <a:r>
              <a:rPr lang="es-MX" sz="800" dirty="0">
                <a:solidFill>
                  <a:srgbClr val="0070C0"/>
                </a:solidFill>
              </a:rPr>
              <a:t> </a:t>
            </a:r>
            <a:r>
              <a:rPr lang="es-MX" sz="800" dirty="0" err="1">
                <a:solidFill>
                  <a:srgbClr val="0070C0"/>
                </a:solidFill>
              </a:rPr>
              <a:t>value</a:t>
            </a:r>
            <a:r>
              <a:rPr lang="es-MX" sz="800" dirty="0">
                <a:solidFill>
                  <a:srgbClr val="0070C0"/>
                </a:solidFill>
              </a:rPr>
              <a:t>="Vuelve a intentar :("&gt;Fresa&lt;/</a:t>
            </a:r>
            <a:r>
              <a:rPr lang="es-MX" sz="800" dirty="0" err="1">
                <a:solidFill>
                  <a:srgbClr val="0070C0"/>
                </a:solidFill>
              </a:rPr>
              <a:t>option</a:t>
            </a:r>
            <a:r>
              <a:rPr lang="es-MX" sz="800" dirty="0">
                <a:solidFill>
                  <a:srgbClr val="0070C0"/>
                </a:solidFill>
              </a:rPr>
              <a:t>&gt;</a:t>
            </a:r>
          </a:p>
          <a:p>
            <a:endParaRPr lang="es-MX" sz="800" dirty="0">
              <a:solidFill>
                <a:srgbClr val="0070C0"/>
              </a:solidFill>
            </a:endParaRPr>
          </a:p>
          <a:p>
            <a:r>
              <a:rPr lang="es-MX" sz="800" dirty="0">
                <a:solidFill>
                  <a:srgbClr val="0070C0"/>
                </a:solidFill>
              </a:rPr>
              <a:t>            &lt;/</a:t>
            </a:r>
            <a:r>
              <a:rPr lang="es-MX" sz="800" dirty="0" err="1">
                <a:solidFill>
                  <a:srgbClr val="0070C0"/>
                </a:solidFill>
              </a:rPr>
              <a:t>select</a:t>
            </a:r>
            <a:r>
              <a:rPr lang="es-MX" sz="800" dirty="0">
                <a:solidFill>
                  <a:srgbClr val="0070C0"/>
                </a:solidFill>
              </a:rPr>
              <a:t>&gt;&lt;/p&gt;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    &lt;p&gt;&lt;input </a:t>
            </a:r>
            <a:r>
              <a:rPr lang="es-MX" sz="800" dirty="0" err="1">
                <a:solidFill>
                  <a:srgbClr val="0070C0"/>
                </a:solidFill>
              </a:rPr>
              <a:t>type</a:t>
            </a:r>
            <a:r>
              <a:rPr lang="es-MX" sz="800" dirty="0">
                <a:solidFill>
                  <a:srgbClr val="0070C0"/>
                </a:solidFill>
              </a:rPr>
              <a:t>="</a:t>
            </a:r>
            <a:r>
              <a:rPr lang="es-MX" sz="800" dirty="0" err="1">
                <a:solidFill>
                  <a:srgbClr val="0070C0"/>
                </a:solidFill>
              </a:rPr>
              <a:t>text</a:t>
            </a:r>
            <a:r>
              <a:rPr lang="es-MX" sz="800" dirty="0">
                <a:solidFill>
                  <a:srgbClr val="0070C0"/>
                </a:solidFill>
              </a:rPr>
              <a:t>" id="mensaje"&gt;&lt;/p&gt;</a:t>
            </a:r>
          </a:p>
          <a:p>
            <a:r>
              <a:rPr lang="es-MX" sz="800" dirty="0">
                <a:solidFill>
                  <a:srgbClr val="0070C0"/>
                </a:solidFill>
              </a:rPr>
              <a:t>    &lt;/</a:t>
            </a:r>
            <a:r>
              <a:rPr lang="es-MX" sz="800" dirty="0" err="1">
                <a:solidFill>
                  <a:srgbClr val="0070C0"/>
                </a:solidFill>
              </a:rPr>
              <a:t>form</a:t>
            </a:r>
            <a:r>
              <a:rPr lang="es-MX" sz="800" dirty="0">
                <a:solidFill>
                  <a:srgbClr val="0070C0"/>
                </a:solidFill>
              </a:rPr>
              <a:t>&gt;</a:t>
            </a:r>
            <a:endParaRPr lang="es-MX" sz="800" dirty="0"/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5731C782-5524-8C58-83CB-3F25B53C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20" y="942861"/>
            <a:ext cx="415361" cy="5413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9F1926F-7EBC-55A0-2936-48CE031C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14CD1C-DF68-BC79-0918-4C96A4E158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35"/>
          <a:stretch/>
        </p:blipFill>
        <p:spPr>
          <a:xfrm>
            <a:off x="-21265" y="8145204"/>
            <a:ext cx="7889358" cy="19131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E1BC81-B8E6-C24F-91AA-0664BCFB1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05" y="6748609"/>
            <a:ext cx="535002" cy="5630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C6B524-06EC-37E8-D824-C170489C3085}"/>
              </a:ext>
            </a:extLst>
          </p:cNvPr>
          <p:cNvSpPr txBox="1"/>
          <p:nvPr/>
        </p:nvSpPr>
        <p:spPr>
          <a:xfrm>
            <a:off x="1349287" y="8530094"/>
            <a:ext cx="507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Link de visualización:</a:t>
            </a:r>
            <a:r>
              <a:rPr lang="es-C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dirty="0"/>
              <a:t>www.primaveraalegre.com/programar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311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88007"/>
            <a:ext cx="7772400" cy="3504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/>
          <p:nvPr/>
        </p:nvSpPr>
        <p:spPr>
          <a:xfrm>
            <a:off x="276249" y="5159314"/>
            <a:ext cx="6826300" cy="4499035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 txBox="1"/>
          <p:nvPr/>
        </p:nvSpPr>
        <p:spPr>
          <a:xfrm>
            <a:off x="669851" y="5272275"/>
            <a:ext cx="65811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&lt;</a:t>
            </a:r>
            <a:r>
              <a:rPr lang="es-CO" dirty="0" err="1">
                <a:solidFill>
                  <a:srgbClr val="00B0F0"/>
                </a:solidFill>
              </a:rPr>
              <a:t>form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&lt;p&gt;</a:t>
            </a:r>
            <a:r>
              <a:rPr lang="es-CO" dirty="0" err="1">
                <a:solidFill>
                  <a:srgbClr val="00B0F0"/>
                </a:solidFill>
              </a:rPr>
              <a:t>Interseccion</a:t>
            </a:r>
            <a:r>
              <a:rPr lang="es-CO" dirty="0">
                <a:solidFill>
                  <a:srgbClr val="00B0F0"/>
                </a:solidFill>
              </a:rPr>
              <a:t> entre el conjunto A y B&lt;/p&gt;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&lt;p&gt;&lt;</a:t>
            </a:r>
            <a:r>
              <a:rPr lang="es-CO" dirty="0" err="1">
                <a:solidFill>
                  <a:srgbClr val="00B0F0"/>
                </a:solidFill>
              </a:rPr>
              <a:t>select</a:t>
            </a:r>
            <a:r>
              <a:rPr lang="es-CO" dirty="0">
                <a:solidFill>
                  <a:srgbClr val="00B0F0"/>
                </a:solidFill>
              </a:rPr>
              <a:t> id="pizza" </a:t>
            </a:r>
            <a:r>
              <a:rPr lang="es-CO" dirty="0" err="1">
                <a:solidFill>
                  <a:srgbClr val="00B0F0"/>
                </a:solidFill>
              </a:rPr>
              <a:t>onChange</a:t>
            </a:r>
            <a:r>
              <a:rPr lang="es-CO" dirty="0">
                <a:solidFill>
                  <a:srgbClr val="00B0F0"/>
                </a:solidFill>
              </a:rPr>
              <a:t>="</a:t>
            </a:r>
            <a:r>
              <a:rPr lang="es-CO" dirty="0" err="1">
                <a:solidFill>
                  <a:srgbClr val="00B0F0"/>
                </a:solidFill>
              </a:rPr>
              <a:t>mostrarSeleccionPizza</a:t>
            </a:r>
            <a:r>
              <a:rPr lang="es-CO" dirty="0">
                <a:solidFill>
                  <a:srgbClr val="00B0F0"/>
                </a:solidFill>
              </a:rPr>
              <a:t>()"&gt;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        &lt;</a:t>
            </a:r>
            <a:r>
              <a:rPr lang="es-CO" dirty="0" err="1">
                <a:solidFill>
                  <a:srgbClr val="00B0F0"/>
                </a:solidFill>
              </a:rPr>
              <a:t>option</a:t>
            </a:r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err="1">
                <a:solidFill>
                  <a:srgbClr val="00B0F0"/>
                </a:solidFill>
              </a:rPr>
              <a:t>value</a:t>
            </a:r>
            <a:r>
              <a:rPr lang="es-CO" dirty="0">
                <a:solidFill>
                  <a:srgbClr val="00B0F0"/>
                </a:solidFill>
              </a:rPr>
              <a:t>="¡Bien!, </a:t>
            </a:r>
            <a:r>
              <a:rPr lang="es-CO" dirty="0" err="1">
                <a:solidFill>
                  <a:srgbClr val="00B0F0"/>
                </a:solidFill>
              </a:rPr>
              <a:t>Asi</a:t>
            </a:r>
            <a:r>
              <a:rPr lang="es-CO" dirty="0">
                <a:solidFill>
                  <a:srgbClr val="00B0F0"/>
                </a:solidFill>
              </a:rPr>
              <a:t> de </a:t>
            </a:r>
            <a:r>
              <a:rPr lang="es-CO" dirty="0" err="1">
                <a:solidFill>
                  <a:srgbClr val="00B0F0"/>
                </a:solidFill>
              </a:rPr>
              <a:t>facil</a:t>
            </a:r>
            <a:r>
              <a:rPr lang="es-CO" dirty="0">
                <a:solidFill>
                  <a:srgbClr val="00B0F0"/>
                </a:solidFill>
              </a:rPr>
              <a:t> es"&gt;Rojo y Fresa&lt;/</a:t>
            </a:r>
            <a:r>
              <a:rPr lang="es-CO" dirty="0" err="1">
                <a:solidFill>
                  <a:srgbClr val="00B0F0"/>
                </a:solidFill>
              </a:rPr>
              <a:t>option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        &lt;</a:t>
            </a:r>
            <a:r>
              <a:rPr lang="es-CO" dirty="0" err="1">
                <a:solidFill>
                  <a:srgbClr val="00B0F0"/>
                </a:solidFill>
              </a:rPr>
              <a:t>option</a:t>
            </a:r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err="1">
                <a:solidFill>
                  <a:srgbClr val="00B0F0"/>
                </a:solidFill>
              </a:rPr>
              <a:t>value</a:t>
            </a:r>
            <a:r>
              <a:rPr lang="es-CO" dirty="0">
                <a:solidFill>
                  <a:srgbClr val="00B0F0"/>
                </a:solidFill>
              </a:rPr>
              <a:t>="Vuelve a intentar :("&gt;Piña y verde&lt;/</a:t>
            </a:r>
            <a:r>
              <a:rPr lang="es-CO" dirty="0" err="1">
                <a:solidFill>
                  <a:srgbClr val="00B0F0"/>
                </a:solidFill>
              </a:rPr>
              <a:t>option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        &lt;</a:t>
            </a:r>
            <a:r>
              <a:rPr lang="es-CO" dirty="0" err="1">
                <a:solidFill>
                  <a:srgbClr val="00B0F0"/>
                </a:solidFill>
              </a:rPr>
              <a:t>option</a:t>
            </a:r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err="1">
                <a:solidFill>
                  <a:srgbClr val="00B0F0"/>
                </a:solidFill>
              </a:rPr>
              <a:t>value</a:t>
            </a:r>
            <a:r>
              <a:rPr lang="es-CO" dirty="0">
                <a:solidFill>
                  <a:srgbClr val="00B0F0"/>
                </a:solidFill>
              </a:rPr>
              <a:t>="Vuelve a intentar :("&gt;Coco y negro&lt;/</a:t>
            </a:r>
            <a:r>
              <a:rPr lang="es-CO" dirty="0" err="1">
                <a:solidFill>
                  <a:srgbClr val="00B0F0"/>
                </a:solidFill>
              </a:rPr>
              <a:t>option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    &lt;/</a:t>
            </a:r>
            <a:r>
              <a:rPr lang="es-CO" dirty="0" err="1">
                <a:solidFill>
                  <a:srgbClr val="00B0F0"/>
                </a:solidFill>
              </a:rPr>
              <a:t>select</a:t>
            </a:r>
            <a:r>
              <a:rPr lang="es-CO" dirty="0">
                <a:solidFill>
                  <a:srgbClr val="00B0F0"/>
                </a:solidFill>
              </a:rPr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&lt;p&gt;&lt;input </a:t>
            </a:r>
            <a:r>
              <a:rPr lang="es-CO" dirty="0" err="1">
                <a:solidFill>
                  <a:srgbClr val="00B0F0"/>
                </a:solidFill>
              </a:rPr>
              <a:t>type</a:t>
            </a:r>
            <a:r>
              <a:rPr lang="es-CO" dirty="0">
                <a:solidFill>
                  <a:srgbClr val="00B0F0"/>
                </a:solidFill>
              </a:rPr>
              <a:t>="</a:t>
            </a:r>
            <a:r>
              <a:rPr lang="es-CO" dirty="0" err="1">
                <a:solidFill>
                  <a:srgbClr val="00B0F0"/>
                </a:solidFill>
              </a:rPr>
              <a:t>text</a:t>
            </a:r>
            <a:r>
              <a:rPr lang="es-CO" dirty="0">
                <a:solidFill>
                  <a:srgbClr val="00B0F0"/>
                </a:solidFill>
              </a:rPr>
              <a:t>" id="mensaje"&gt;&lt;/p&gt;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&lt;/</a:t>
            </a:r>
            <a:r>
              <a:rPr lang="es-CO" dirty="0" err="1">
                <a:solidFill>
                  <a:srgbClr val="00B0F0"/>
                </a:solidFill>
              </a:rPr>
              <a:t>form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&lt;script&gt;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</a:t>
            </a:r>
            <a:r>
              <a:rPr lang="es-CO" dirty="0" err="1">
                <a:solidFill>
                  <a:srgbClr val="00B0F0"/>
                </a:solidFill>
              </a:rPr>
              <a:t>function</a:t>
            </a:r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err="1">
                <a:solidFill>
                  <a:srgbClr val="00B0F0"/>
                </a:solidFill>
              </a:rPr>
              <a:t>mostrarSeleccionPizza</a:t>
            </a:r>
            <a:r>
              <a:rPr lang="es-CO" dirty="0">
                <a:solidFill>
                  <a:srgbClr val="00B0F0"/>
                </a:solidFill>
              </a:rPr>
              <a:t>() {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    </a:t>
            </a:r>
            <a:r>
              <a:rPr lang="es-CO" dirty="0" err="1">
                <a:solidFill>
                  <a:srgbClr val="00B0F0"/>
                </a:solidFill>
              </a:rPr>
              <a:t>document.getElementById</a:t>
            </a:r>
            <a:r>
              <a:rPr lang="es-CO" dirty="0">
                <a:solidFill>
                  <a:srgbClr val="00B0F0"/>
                </a:solidFill>
              </a:rPr>
              <a:t>('mensaje').</a:t>
            </a:r>
            <a:r>
              <a:rPr lang="es-CO" dirty="0" err="1">
                <a:solidFill>
                  <a:srgbClr val="00B0F0"/>
                </a:solidFill>
              </a:rPr>
              <a:t>value</a:t>
            </a:r>
            <a:r>
              <a:rPr lang="es-CO" dirty="0">
                <a:solidFill>
                  <a:srgbClr val="00B0F0"/>
                </a:solidFill>
              </a:rPr>
              <a:t> =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        </a:t>
            </a:r>
            <a:r>
              <a:rPr lang="es-CO" dirty="0" err="1">
                <a:solidFill>
                  <a:srgbClr val="00B0F0"/>
                </a:solidFill>
              </a:rPr>
              <a:t>document.getElementById</a:t>
            </a:r>
            <a:r>
              <a:rPr lang="es-CO" dirty="0">
                <a:solidFill>
                  <a:srgbClr val="00B0F0"/>
                </a:solidFill>
              </a:rPr>
              <a:t>('pizza').</a:t>
            </a:r>
            <a:r>
              <a:rPr lang="es-CO" dirty="0" err="1">
                <a:solidFill>
                  <a:srgbClr val="00B0F0"/>
                </a:solidFill>
              </a:rPr>
              <a:t>options</a:t>
            </a:r>
            <a:r>
              <a:rPr lang="es-CO" dirty="0">
                <a:solidFill>
                  <a:srgbClr val="00B0F0"/>
                </a:solidFill>
              </a:rPr>
              <a:t>[</a:t>
            </a:r>
            <a:r>
              <a:rPr lang="es-CO" dirty="0" err="1">
                <a:solidFill>
                  <a:srgbClr val="00B0F0"/>
                </a:solidFill>
              </a:rPr>
              <a:t>document.getElementById</a:t>
            </a:r>
            <a:r>
              <a:rPr lang="es-CO" dirty="0">
                <a:solidFill>
                  <a:srgbClr val="00B0F0"/>
                </a:solidFill>
              </a:rPr>
              <a:t>('pizza').</a:t>
            </a:r>
            <a:r>
              <a:rPr lang="es-CO" dirty="0" err="1">
                <a:solidFill>
                  <a:srgbClr val="00B0F0"/>
                </a:solidFill>
              </a:rPr>
              <a:t>selectedIndex</a:t>
            </a:r>
            <a:r>
              <a:rPr lang="es-CO" dirty="0">
                <a:solidFill>
                  <a:srgbClr val="00B0F0"/>
                </a:solidFill>
              </a:rPr>
              <a:t>].</a:t>
            </a:r>
            <a:r>
              <a:rPr lang="es-CO" dirty="0" err="1">
                <a:solidFill>
                  <a:srgbClr val="00B0F0"/>
                </a:solidFill>
              </a:rPr>
              <a:t>value</a:t>
            </a:r>
            <a:r>
              <a:rPr lang="es-CO" dirty="0">
                <a:solidFill>
                  <a:srgbClr val="00B0F0"/>
                </a:solidFill>
              </a:rPr>
              <a:t>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}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&lt;/script&gt;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</a:t>
            </a:r>
            <a:endParaRPr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9F1926F-7EBC-55A0-2936-48CE031C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6547F0A-FDA6-F9C0-3F4F-37B4E36FCC10}"/>
              </a:ext>
            </a:extLst>
          </p:cNvPr>
          <p:cNvSpPr txBox="1"/>
          <p:nvPr/>
        </p:nvSpPr>
        <p:spPr>
          <a:xfrm>
            <a:off x="3318238" y="623769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>
                <a:latin typeface="Arial Rounded MT Bold" panose="020F0704030504030204" pitchFamily="34" charset="0"/>
              </a:rPr>
              <a:t>Ejemplo 2</a:t>
            </a:r>
            <a:endParaRPr lang="es-MX" sz="1800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6C12A4-C0F2-4371-8D62-20717E82D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911" y="1525992"/>
            <a:ext cx="2868975" cy="28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7f8fd994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f7f8fd994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2" cy="35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f7f8fd9945_0_1"/>
          <p:cNvSpPr txBox="1"/>
          <p:nvPr/>
        </p:nvSpPr>
        <p:spPr>
          <a:xfrm>
            <a:off x="2671266" y="846813"/>
            <a:ext cx="26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</a:t>
            </a:r>
            <a:r>
              <a:rPr lang="es-CO" sz="1800" b="1">
                <a:latin typeface="Arial Rounded"/>
                <a:ea typeface="Arial Rounded"/>
                <a:cs typeface="Arial Rounded"/>
                <a:sym typeface="Arial Rounded"/>
              </a:rPr>
              <a:t>ntinuación código</a:t>
            </a:r>
            <a:endParaRPr sz="18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1f7f8fd9945_0_1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f7f8fd9945_0_1"/>
          <p:cNvSpPr/>
          <p:nvPr/>
        </p:nvSpPr>
        <p:spPr>
          <a:xfrm>
            <a:off x="608311" y="1607405"/>
            <a:ext cx="6404431" cy="3836454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7f8fd9945_0_1"/>
          <p:cNvSpPr txBox="1"/>
          <p:nvPr/>
        </p:nvSpPr>
        <p:spPr>
          <a:xfrm>
            <a:off x="759658" y="1964489"/>
            <a:ext cx="6143418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&lt;script&gt;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</a:t>
            </a:r>
            <a:r>
              <a:rPr lang="es-CO" dirty="0" err="1">
                <a:solidFill>
                  <a:srgbClr val="00B0F0"/>
                </a:solidFill>
              </a:rPr>
              <a:t>function</a:t>
            </a:r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 err="1">
                <a:solidFill>
                  <a:srgbClr val="00B0F0"/>
                </a:solidFill>
              </a:rPr>
              <a:t>mostrarSeleccionPizza</a:t>
            </a:r>
            <a:r>
              <a:rPr lang="es-CO" dirty="0">
                <a:solidFill>
                  <a:srgbClr val="00B0F0"/>
                </a:solidFill>
              </a:rPr>
              <a:t>() {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    </a:t>
            </a:r>
            <a:r>
              <a:rPr lang="es-CO" dirty="0" err="1">
                <a:solidFill>
                  <a:srgbClr val="00B0F0"/>
                </a:solidFill>
              </a:rPr>
              <a:t>document.getElementById</a:t>
            </a:r>
            <a:r>
              <a:rPr lang="es-CO" dirty="0">
                <a:solidFill>
                  <a:srgbClr val="00B0F0"/>
                </a:solidFill>
              </a:rPr>
              <a:t>('mensaje').</a:t>
            </a:r>
            <a:r>
              <a:rPr lang="es-CO" dirty="0" err="1">
                <a:solidFill>
                  <a:srgbClr val="00B0F0"/>
                </a:solidFill>
              </a:rPr>
              <a:t>value</a:t>
            </a:r>
            <a:r>
              <a:rPr lang="es-CO" dirty="0">
                <a:solidFill>
                  <a:srgbClr val="00B0F0"/>
                </a:solidFill>
              </a:rPr>
              <a:t> =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        </a:t>
            </a:r>
            <a:r>
              <a:rPr lang="es-CO" dirty="0" err="1">
                <a:solidFill>
                  <a:srgbClr val="00B0F0"/>
                </a:solidFill>
              </a:rPr>
              <a:t>document.getElementById</a:t>
            </a:r>
            <a:r>
              <a:rPr lang="es-CO" dirty="0">
                <a:solidFill>
                  <a:srgbClr val="00B0F0"/>
                </a:solidFill>
              </a:rPr>
              <a:t>('pizza').</a:t>
            </a:r>
            <a:r>
              <a:rPr lang="es-CO" dirty="0" err="1">
                <a:solidFill>
                  <a:srgbClr val="00B0F0"/>
                </a:solidFill>
              </a:rPr>
              <a:t>options</a:t>
            </a:r>
            <a:r>
              <a:rPr lang="es-CO" dirty="0">
                <a:solidFill>
                  <a:srgbClr val="00B0F0"/>
                </a:solidFill>
              </a:rPr>
              <a:t>[</a:t>
            </a:r>
            <a:r>
              <a:rPr lang="es-CO" dirty="0" err="1">
                <a:solidFill>
                  <a:srgbClr val="00B0F0"/>
                </a:solidFill>
              </a:rPr>
              <a:t>document.getElementById</a:t>
            </a:r>
            <a:r>
              <a:rPr lang="es-CO" dirty="0">
                <a:solidFill>
                  <a:srgbClr val="00B0F0"/>
                </a:solidFill>
              </a:rPr>
              <a:t>('pizza').</a:t>
            </a:r>
            <a:r>
              <a:rPr lang="es-CO" dirty="0" err="1">
                <a:solidFill>
                  <a:srgbClr val="00B0F0"/>
                </a:solidFill>
              </a:rPr>
              <a:t>selectedIndex</a:t>
            </a:r>
            <a:r>
              <a:rPr lang="es-CO" dirty="0">
                <a:solidFill>
                  <a:srgbClr val="00B0F0"/>
                </a:solidFill>
              </a:rPr>
              <a:t>].</a:t>
            </a:r>
            <a:r>
              <a:rPr lang="es-CO" dirty="0" err="1">
                <a:solidFill>
                  <a:srgbClr val="00B0F0"/>
                </a:solidFill>
              </a:rPr>
              <a:t>value</a:t>
            </a:r>
            <a:r>
              <a:rPr lang="es-CO" dirty="0">
                <a:solidFill>
                  <a:srgbClr val="00B0F0"/>
                </a:solidFill>
              </a:rPr>
              <a:t>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}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&lt;/script&gt;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&lt;/</a:t>
            </a:r>
            <a:r>
              <a:rPr lang="es-CO" dirty="0" err="1">
                <a:solidFill>
                  <a:srgbClr val="00B0F0"/>
                </a:solidFill>
              </a:rPr>
              <a:t>body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&lt;/</a:t>
            </a:r>
            <a:r>
              <a:rPr lang="es-CO" dirty="0" err="1">
                <a:solidFill>
                  <a:srgbClr val="00B0F0"/>
                </a:solidFill>
              </a:rPr>
              <a:t>html</a:t>
            </a:r>
            <a:r>
              <a:rPr lang="es-CO" dirty="0">
                <a:solidFill>
                  <a:srgbClr val="00B0F0"/>
                </a:solidFill>
              </a:rPr>
              <a:t>&gt;</a:t>
            </a:r>
            <a:endParaRPr lang="es-CO" dirty="0">
              <a:solidFill>
                <a:schemeClr val="dk1"/>
              </a:solidFill>
            </a:endParaRPr>
          </a:p>
          <a:p>
            <a:pPr lvl="0"/>
            <a:endParaRPr lang="es-CO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6451" y="1745895"/>
            <a:ext cx="415361" cy="5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7f8fd9945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00" y="651164"/>
            <a:ext cx="1467282" cy="76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86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798"/>
            <a:ext cx="5589273" cy="25151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1A87A4-9675-0220-ADC9-21A74E5B7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541" y="1076608"/>
            <a:ext cx="546224" cy="67325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AFF245-09A3-01B5-7981-0D947D4A5455}"/>
              </a:ext>
            </a:extLst>
          </p:cNvPr>
          <p:cNvSpPr txBox="1"/>
          <p:nvPr/>
        </p:nvSpPr>
        <p:spPr>
          <a:xfrm>
            <a:off x="2459935" y="144208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 err="1">
                <a:latin typeface="Arial Rounded MT Bold" panose="020F0704030504030204" pitchFamily="34" charset="0"/>
              </a:rPr>
              <a:t>Kārēta</a:t>
            </a:r>
            <a:r>
              <a:rPr lang="es-MX" b="1" dirty="0">
                <a:latin typeface="Arial Rounded MT Bold" panose="020F0704030504030204" pitchFamily="34" charset="0"/>
              </a:rPr>
              <a:t> </a:t>
            </a:r>
            <a:r>
              <a:rPr lang="es-MX" b="1" dirty="0" err="1">
                <a:latin typeface="Arial Rounded MT Bold" panose="020F0704030504030204" pitchFamily="34" charset="0"/>
              </a:rPr>
              <a:t>Kawadaita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4F1817-2A4B-4763-7700-C0513F683D05}"/>
              </a:ext>
            </a:extLst>
          </p:cNvPr>
          <p:cNvSpPr txBox="1"/>
          <p:nvPr/>
        </p:nvSpPr>
        <p:spPr>
          <a:xfrm>
            <a:off x="2459934" y="1749861"/>
            <a:ext cx="4875143" cy="11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neKawa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rãmbara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oKawa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āī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bara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mb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bedeade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programaciomba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erachu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j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ō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ō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z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Ewarizá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dayi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ré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mb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obaríta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mina,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dayi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ewariz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bihía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ndubira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anyía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teoría de conjuntos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apanune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chubu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eda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programa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scratch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maũmba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ndubidayi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432" y="2745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3047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1: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3065659"/>
            <a:ext cx="3886200" cy="29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Kirincha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bedca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obanaita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764" y="3318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2" y="3692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56" y="3915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4111944"/>
            <a:ext cx="38862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/>
              <a:t>1.1.</a:t>
            </a:r>
            <a:r>
              <a:rPr lang="es-MX" sz="1200" dirty="0"/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</a:t>
            </a:r>
            <a:r>
              <a:rPr lang="es-CO" sz="1200" dirty="0" err="1">
                <a:effectLst/>
                <a:latin typeface="+mj-lt"/>
                <a:ea typeface="Microsoft JhengHei" panose="020B0604030504040204" pitchFamily="34" charset="-120"/>
              </a:rPr>
              <a:t>ā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dirty="0" err="1">
                <a:effectLst/>
                <a:latin typeface="+mj-lt"/>
                <a:ea typeface="Microsoft JhengHei" panose="020B0604030504040204" pitchFamily="34" charset="-120"/>
              </a:rPr>
              <a:t>ē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pepe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awara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bue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Kuayá</a:t>
            </a:r>
            <a:endParaRPr lang="es-MX" sz="1200" dirty="0">
              <a:latin typeface="+mj-lt"/>
            </a:endParaRPr>
          </a:p>
          <a:p>
            <a:r>
              <a:rPr lang="es-MX" sz="1200" b="1" dirty="0">
                <a:latin typeface="+mn-lt"/>
              </a:rPr>
              <a:t>1.2.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cw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barita -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Ewarí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ō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mbé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z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</a:t>
            </a:r>
            <a:endParaRPr lang="es-MX" sz="1200" dirty="0">
              <a:latin typeface="+mn-l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1200" b="1" dirty="0">
                <a:latin typeface="+mn-lt"/>
              </a:rPr>
              <a:t>1.3.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obarita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Iyaba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ewarí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zá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3672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buta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eda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8127" y="391184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9052" y="523549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5527593"/>
            <a:ext cx="4875142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dirty="0">
                <a:latin typeface="+mn-lt"/>
                <a:ea typeface="Microsoft JhengHei" panose="020B0604030504040204" pitchFamily="34" charset="-120"/>
              </a:rPr>
              <a:t>Yi </a:t>
            </a:r>
            <a:r>
              <a:rPr lang="es-CO" sz="1200" dirty="0" err="1">
                <a:latin typeface="+mn-lt"/>
                <a:ea typeface="Microsoft JhengHei" panose="020B0604030504040204" pitchFamily="34" charset="-120"/>
              </a:rPr>
              <a:t>nekawanūmūba</a:t>
            </a:r>
            <a:r>
              <a:rPr lang="es-CO" sz="1200" dirty="0">
                <a:latin typeface="+mn-lt"/>
                <a:ea typeface="Microsoft JhengHei" panose="020B0604030504040204" pitchFamily="34" charset="-120"/>
              </a:rPr>
              <a:t>.</a:t>
            </a:r>
            <a:endParaRPr lang="es-MX" sz="1200" dirty="0"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wã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borūra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ūnduwā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bibará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netata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buyía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ewarizā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zoká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bariba.Māwā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mina,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buyia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jaradia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chububa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o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ōndubiyi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sāwā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oita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,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maūare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ada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marēā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.</a:t>
            </a:r>
            <a:endParaRPr lang="es-MX" sz="1200" dirty="0">
              <a:latin typeface="+mn-lt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317" y="543672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9052" y="6802134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693" y="7077810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7097304"/>
            <a:ext cx="4899064" cy="12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Buyia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ewaride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Kārē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obuta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Kīrincha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erkobaibará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aba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wa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ūmē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(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Kārē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Jēme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barita;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Kārē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Kobūta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,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buyia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Kārē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zokā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barita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ūnsiēā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baita).</a:t>
            </a:r>
            <a:endParaRPr lang="es-MX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endParaRPr lang="es-MX" sz="1200" b="1" dirty="0"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MX" sz="1200" b="1" dirty="0"/>
              <a:t>A) </a:t>
            </a: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ārēmba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ochubeta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netata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būa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zuka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būrārā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es-MX" sz="1200" kern="1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MX" sz="1200" b="1" dirty="0"/>
              <a:t>B)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āūrāta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wāta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,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maūre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āūrāta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ūruta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maū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awararo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sāwā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obarit</a:t>
            </a:r>
            <a:endParaRPr lang="es-CO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r>
              <a:rPr lang="es-CO" sz="1200" b="1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C)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Kārēta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obarita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wa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buyia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obura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Kārēta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iyabauta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521641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oKawa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busawaita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442" y="545572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76028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ā</a:t>
            </a:r>
            <a:r>
              <a:rPr lang="es-CO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r</a:t>
            </a:r>
            <a:r>
              <a:rPr lang="es-CO" b="1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ē</a:t>
            </a:r>
            <a:r>
              <a:rPr lang="es-CO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ta</a:t>
            </a:r>
            <a:r>
              <a:rPr lang="es-CO" dirty="0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 </a:t>
            </a:r>
            <a:r>
              <a:rPr lang="es-CO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oibarata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4818" y="6999604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4034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557881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712329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7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1A87A4-9675-0220-ADC9-21A74E5B7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541" y="1076608"/>
            <a:ext cx="546224" cy="67325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AFF245-09A3-01B5-7981-0D947D4A5455}"/>
              </a:ext>
            </a:extLst>
          </p:cNvPr>
          <p:cNvSpPr txBox="1"/>
          <p:nvPr/>
        </p:nvSpPr>
        <p:spPr>
          <a:xfrm>
            <a:off x="2459935" y="144208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Arial Rounded MT Bold" panose="020F0704030504030204" pitchFamily="34" charset="0"/>
              </a:rPr>
              <a:t>Objetivo General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4F1817-2A4B-4763-7700-C0513F683D05}"/>
              </a:ext>
            </a:extLst>
          </p:cNvPr>
          <p:cNvSpPr txBox="1"/>
          <p:nvPr/>
        </p:nvSpPr>
        <p:spPr>
          <a:xfrm>
            <a:off x="2459934" y="1749861"/>
            <a:ext cx="48751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El estudiante aplica, en lenguaje emberá, los elementos esenciales de la programación: rutina, función, toma de decisiones y clasificación a partir de la teoría de conjuntos y la herramienta representada por el programa scratch, para expresar situaciones de su vida cotidiana.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432" y="2745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3047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1: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306565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Conceptualización operativa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764" y="3318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2" y="3692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56" y="3915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4111944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/>
              <a:t>1.1.</a:t>
            </a:r>
            <a:r>
              <a:rPr lang="es-MX" sz="1200" dirty="0"/>
              <a:t> Selección clasificación</a:t>
            </a:r>
          </a:p>
          <a:p>
            <a:r>
              <a:rPr lang="es-MX" sz="1200" b="1" dirty="0"/>
              <a:t>1.2. </a:t>
            </a:r>
            <a:r>
              <a:rPr lang="es-MX" sz="1200" dirty="0"/>
              <a:t>Secuencia-ciclo</a:t>
            </a:r>
          </a:p>
          <a:p>
            <a:r>
              <a:rPr lang="es-MX" sz="1200" b="1" dirty="0"/>
              <a:t>1.3. </a:t>
            </a:r>
            <a:r>
              <a:rPr lang="es-MX" sz="1200" dirty="0"/>
              <a:t>Función-rutina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367252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 Rounded MT Bold" panose="020F0704030504030204" pitchFamily="34" charset="0"/>
              </a:rPr>
              <a:t>Contenidos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8127" y="391184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9052" y="523549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5527593"/>
            <a:ext cx="4875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El estudiante:</a:t>
            </a:r>
          </a:p>
          <a:p>
            <a:endParaRPr lang="es-ES" sz="1200" dirty="0"/>
          </a:p>
          <a:p>
            <a:pPr algn="just"/>
            <a:r>
              <a:rPr lang="es-ES" sz="1200" dirty="0"/>
              <a:t>Aplicará los conceptos aprendidos tomando en cuenta elementos de su vida cotidiana, a partir de un ejemplo proporcionado por el docente-instructor</a:t>
            </a:r>
            <a:endParaRPr lang="es-MX" sz="1200" dirty="0"/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317" y="543672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9052" y="6802134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693" y="7077810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7097304"/>
            <a:ext cx="4899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Seleccionará una o más actividades de su vida diaria (juego, aseo personal, consumo de alimentos, etc.) en donde identificará con ayuda del docente-instructor:</a:t>
            </a:r>
          </a:p>
          <a:p>
            <a:endParaRPr lang="es-MX" sz="1200" dirty="0"/>
          </a:p>
          <a:p>
            <a:r>
              <a:rPr lang="es-MX" sz="1200" b="1" dirty="0"/>
              <a:t>A) </a:t>
            </a:r>
            <a:r>
              <a:rPr lang="es-MX" sz="1200" dirty="0"/>
              <a:t>los elementos que los componen</a:t>
            </a:r>
          </a:p>
          <a:p>
            <a:r>
              <a:rPr lang="es-MX" sz="1200" b="1" dirty="0"/>
              <a:t>B) </a:t>
            </a:r>
            <a:r>
              <a:rPr lang="es-MX" sz="1200" dirty="0"/>
              <a:t>Las secuencias del proceso</a:t>
            </a:r>
          </a:p>
          <a:p>
            <a:r>
              <a:rPr lang="es-MX" sz="1200" b="1" dirty="0"/>
              <a:t>C) </a:t>
            </a:r>
            <a:r>
              <a:rPr lang="es-MX" sz="1200" dirty="0"/>
              <a:t>Las funciones o rutinas existentes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5216410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Rounded MT Bold" panose="020F0704030504030204" pitchFamily="34" charset="0"/>
              </a:rPr>
              <a:t>O</a:t>
            </a:r>
            <a:r>
              <a:rPr lang="es-MX" sz="1200" b="1" dirty="0">
                <a:latin typeface="Arial Rounded MT Bold" panose="020F0704030504030204" pitchFamily="34" charset="0"/>
              </a:rPr>
              <a:t>bjetivo específico</a:t>
            </a: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442" y="545572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76028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Rounded MT Bold" panose="020F0704030504030204" pitchFamily="34" charset="0"/>
              </a:rPr>
              <a:t>Actividades</a:t>
            </a:r>
            <a:endParaRPr lang="es-MX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4818" y="6999604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4034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557881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712329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0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Ɐ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birá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ara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ēā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ē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nūmū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ewaride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b="1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ō</a:t>
            </a:r>
            <a:r>
              <a:rPr lang="es-CO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mbe</a:t>
            </a:r>
            <a:r>
              <a:rPr lang="es-CO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zá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ak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ū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bíbara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manyímá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ū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netatade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ēkade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kidua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torrode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manyí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būde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38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Rounded MT Bold" panose="020F0704030504030204" pitchFamily="34" charset="0"/>
              </a:rPr>
              <a:t>E</a:t>
            </a:r>
            <a:r>
              <a:rPr lang="es-MX" sz="1200" b="1" dirty="0">
                <a:latin typeface="Arial Rounded MT Bold" panose="020F0704030504030204" pitchFamily="34" charset="0"/>
              </a:rPr>
              <a:t>valuación de desempeño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Sesión de clase</a:t>
            </a:r>
            <a:endParaRPr lang="es-MX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Rounded MT Bold" panose="020F0704030504030204" pitchFamily="34" charset="0"/>
              </a:rPr>
              <a:t>Tiempo</a:t>
            </a:r>
            <a:endParaRPr lang="es-MX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Representación gráfica a elección del estudiante (dibujo, viñeta, tira cómica, collage, etc.)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32" y="1602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1904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2: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1922659"/>
            <a:ext cx="3886200" cy="327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Ū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nd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ū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kawaibarata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mbem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netatar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764" y="2175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2" y="2549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6" y="2772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2968944"/>
            <a:ext cx="388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Kārē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bedeade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badata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2.1.1.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Sāwā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pirá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yirá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barita.</a:t>
            </a: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2.1.2.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Kārē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kīrā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ūndubi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kūbuta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2.1.3.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Sāwā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bía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chubūta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2.1.4.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Sāwā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adeguē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chubūta</a:t>
            </a:r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2.1.5.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jūrūbari</a:t>
            </a:r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2.1.6.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nūmaēdabari</a:t>
            </a:r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2.1.7.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ochubu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2.1.8.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Baríwá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chubuta</a:t>
            </a:r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2.1.9.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ará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bíhía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obari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2529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Contenidos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27" y="278789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2" y="531169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5603793"/>
            <a:ext cx="4875142" cy="60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neka</a:t>
            </a:r>
            <a:r>
              <a:rPr lang="es-CO" sz="1200" kern="1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wa</a:t>
            </a:r>
            <a:r>
              <a:rPr lang="es-CO" sz="1200" kern="1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nũmũba</a:t>
            </a:r>
            <a:endParaRPr lang="es-CO" sz="1200" kern="1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Yi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neka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wa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nũmũ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bara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ũndukowaibara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netata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iyia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zokaira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.</a:t>
            </a:r>
            <a:endParaRPr lang="es-MX" sz="1200" dirty="0">
              <a:latin typeface="+mj-lt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7" y="551292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052" y="6887859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93" y="7163535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7183029"/>
            <a:ext cx="50519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Buyía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ne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jaradia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bariba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jaradeba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ũndu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kawaiba</a:t>
            </a:r>
            <a:endParaRPr lang="es-ES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endParaRPr lang="es-ES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A)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ũndũ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kawai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bara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buyi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audu</a:t>
            </a:r>
            <a:endParaRPr lang="es-ES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B)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Miu</a:t>
            </a:r>
            <a:r>
              <a:rPr lang="es-ES" sz="1200" dirty="0"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buyi</a:t>
            </a:r>
            <a:r>
              <a:rPr lang="es-ES" sz="1200" dirty="0"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mã</a:t>
            </a:r>
            <a:r>
              <a:rPr lang="es-ES" sz="1200" dirty="0">
                <a:latin typeface="+mn-lt"/>
                <a:ea typeface="Microsoft JhengHei" panose="020B0604030504040204" pitchFamily="34" charset="-120"/>
              </a:rPr>
              <a:t> buta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jũrũ</a:t>
            </a:r>
            <a:r>
              <a:rPr lang="es-ES" sz="1200" dirty="0"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edayã</a:t>
            </a:r>
            <a:endParaRPr lang="es-ES" sz="1200" dirty="0"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C)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Akũ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bibarã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manyia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miũ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jũrũdabara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sãwã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ne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jãrẽpepe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ara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bihia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kĩrã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abarika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kedẽ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amba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bue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ũa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kera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barita</a:t>
            </a:r>
          </a:p>
          <a:p>
            <a:pPr algn="just"/>
            <a:endParaRPr lang="es-ES" sz="1200" b="1" dirty="0"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D)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Jũrũi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bara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kãrẽ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kĩrãka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wã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jũbita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mãũ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awara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sawã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biabita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529261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oKawa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busawaita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442" y="553192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84601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ē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oibarata</a:t>
            </a:r>
            <a:endParaRPr lang="es-CO" dirty="0"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818" y="7085329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2891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565501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7209015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3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32" y="1602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1904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2: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1922659"/>
            <a:ext cx="3886200" cy="29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Identificación de elementos básicos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764" y="2175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2" y="2549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6" y="2772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2968944"/>
            <a:ext cx="388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Códigos</a:t>
            </a:r>
          </a:p>
          <a:p>
            <a:endParaRPr lang="es-MX" sz="1200" dirty="0"/>
          </a:p>
          <a:p>
            <a:r>
              <a:rPr lang="es-MX" sz="1200" dirty="0"/>
              <a:t>2.1.1. Movimiento</a:t>
            </a:r>
          </a:p>
          <a:p>
            <a:r>
              <a:rPr lang="es-MX" sz="1200" dirty="0"/>
              <a:t>2.1.2. Apariencia</a:t>
            </a:r>
          </a:p>
          <a:p>
            <a:r>
              <a:rPr lang="es-MX" sz="1200" dirty="0"/>
              <a:t>2.1.3. Sonido</a:t>
            </a:r>
          </a:p>
          <a:p>
            <a:r>
              <a:rPr lang="es-MX" sz="1200" dirty="0"/>
              <a:t>2.1.4. Eventos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2.1.5. Control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2.1.6. Sensores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2.1.7. Operadores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2.1.8. Variables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2.1.9. Mis bloques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2529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Contenidos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27" y="278789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2" y="531169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5603793"/>
            <a:ext cx="4875142" cy="81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El estudiante: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Identificará las herramientas y elementos básicos en la barra de herramientas</a:t>
            </a:r>
            <a:endParaRPr lang="es-MX" sz="1200" dirty="0">
              <a:latin typeface="+mj-lt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7" y="551292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052" y="6887859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93" y="7163535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7183029"/>
            <a:ext cx="50519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A partir de un ejemplo proporcionado por el docente-facilitador</a:t>
            </a:r>
          </a:p>
          <a:p>
            <a:pPr algn="just"/>
            <a:endParaRPr lang="es-ES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A) 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Identificar un entorno</a:t>
            </a: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B) 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Elegir un personaje</a:t>
            </a: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C) 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Representar con el personaje y el contexto un proceso de selección-clasificación</a:t>
            </a: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D) 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Definir un disfraz y un sonido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529261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Objetivo específico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442" y="553192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84601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Actividades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818" y="7085329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2891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565501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7209015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3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Ɐ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birá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ara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ēā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Nẽ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Kawã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nũmũ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ewaride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b="1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ō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mbe</a:t>
            </a:r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zá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Buyia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miũ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jũrũda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sãwã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kãrẽ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ũrũ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39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Evidencias de desempeño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Sesión de clase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Tiempo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Escenario con personajes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145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1428</Words>
  <Application>Microsoft Office PowerPoint</Application>
  <PresentationFormat>Personalizado</PresentationFormat>
  <Paragraphs>242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Microsoft JhengHei</vt:lpstr>
      <vt:lpstr>MS Mincho</vt:lpstr>
      <vt:lpstr>Arial</vt:lpstr>
      <vt:lpstr>Arial Rounded</vt:lpstr>
      <vt:lpstr>Arial Rounded MT Bold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FUA-CRAI</dc:creator>
  <cp:lastModifiedBy>SALA 705</cp:lastModifiedBy>
  <cp:revision>40</cp:revision>
  <dcterms:created xsi:type="dcterms:W3CDTF">2023-07-26T13:56:00Z</dcterms:created>
  <dcterms:modified xsi:type="dcterms:W3CDTF">2024-05-20T20:09:50Z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8A08CF194D3D49FB82E79DA9A3620EDF</vt:lpwstr>
  </property>
  <property fmtid="{D5CDD505-2E9C-101B-9397-08002B2CF9AE}" pid="3" name="KSOProductBuildVer">
    <vt:lpwstr>1033-11.2.0.11537</vt:lpwstr>
  </property>
</Properties>
</file>