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7FC3BD"/>
    <a:srgbClr val="9966FF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6" d="100"/>
          <a:sy n="86" d="100"/>
        </p:scale>
        <p:origin x="27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02e4829f9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02e4829f9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02e4829f9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02e4829f9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02e4829f9c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02e4829f9c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imaveraalegre.com/2024/INTRODUCCI%C3%93N%20A%20LOS%20SISTEMAS/Danna%20Sofia%20Gonz%C3%A1lez%20Diaz/Ember%C3%A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945974" cy="1015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08252" y="3747657"/>
            <a:ext cx="1485249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039693" y="1706554"/>
            <a:ext cx="1491237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233362" y="69262"/>
            <a:ext cx="1479260" cy="76059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/>
        </p:nvSpPr>
        <p:spPr>
          <a:xfrm>
            <a:off x="4962461" y="3773948"/>
            <a:ext cx="15777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Código</a:t>
            </a:r>
            <a:endParaRPr sz="18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405975" y="4687900"/>
            <a:ext cx="7276500" cy="5272500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030409" y="6535060"/>
            <a:ext cx="6581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4891125" y="264900"/>
            <a:ext cx="2881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Genera un programa que permita </a:t>
            </a:r>
            <a:endParaRPr sz="160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identificar, que no pertenece al </a:t>
            </a:r>
            <a:endParaRPr sz="160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conjunto A </a:t>
            </a:r>
            <a:endParaRPr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1282149" y="234150"/>
            <a:ext cx="17727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1">
                <a:latin typeface="Arial Rounded"/>
                <a:ea typeface="Arial Rounded"/>
                <a:cs typeface="Arial Rounded"/>
                <a:sym typeface="Arial Rounded"/>
              </a:rPr>
              <a:t>Enunciado </a:t>
            </a:r>
            <a:endParaRPr sz="22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93" name="Google Shape;93;p13"/>
          <p:cNvCxnSpPr/>
          <p:nvPr/>
        </p:nvCxnSpPr>
        <p:spPr>
          <a:xfrm>
            <a:off x="4039694" y="918453"/>
            <a:ext cx="0" cy="6489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94" name="Google Shape;94;p13"/>
          <p:cNvSpPr txBox="1"/>
          <p:nvPr/>
        </p:nvSpPr>
        <p:spPr>
          <a:xfrm>
            <a:off x="5617850" y="1774588"/>
            <a:ext cx="2544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1">
                <a:latin typeface="Arial Rounded"/>
                <a:ea typeface="Arial Rounded"/>
                <a:cs typeface="Arial Rounded"/>
                <a:sym typeface="Arial Rounded"/>
              </a:rPr>
              <a:t>Conjunto de Frutas</a:t>
            </a:r>
            <a:endParaRPr sz="22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95" name="Google Shape;95;p13"/>
          <p:cNvCxnSpPr/>
          <p:nvPr/>
        </p:nvCxnSpPr>
        <p:spPr>
          <a:xfrm flipH="1">
            <a:off x="4034144" y="3035078"/>
            <a:ext cx="11100" cy="6345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13"/>
          <p:cNvPicPr preferRelativeResize="0"/>
          <p:nvPr/>
        </p:nvPicPr>
        <p:blipFill rotWithShape="1">
          <a:blip r:embed="rId7">
            <a:alphaModFix/>
          </a:blip>
          <a:srcRect l="12077" t="18264" r="19066" b="21378"/>
          <a:stretch/>
        </p:blipFill>
        <p:spPr>
          <a:xfrm>
            <a:off x="101025" y="1339111"/>
            <a:ext cx="3851750" cy="18992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 txBox="1"/>
          <p:nvPr/>
        </p:nvSpPr>
        <p:spPr>
          <a:xfrm>
            <a:off x="796350" y="5166750"/>
            <a:ext cx="6511500" cy="44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904738" y="4787021"/>
            <a:ext cx="6511500" cy="46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&lt;!DOCTYPE 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html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&gt;</a:t>
            </a:r>
            <a:endParaRPr dirty="0">
              <a:solidFill>
                <a:schemeClr val="bg1">
                  <a:lumMod val="50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&lt;head&gt;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&lt;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Conjuntos de Frutas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&lt;meta </a:t>
            </a:r>
            <a:r>
              <a:rPr lang="es-MX" dirty="0" err="1">
                <a:solidFill>
                  <a:schemeClr val="accent2">
                    <a:lumMod val="50000"/>
                  </a:schemeClr>
                </a:solidFill>
              </a:rPr>
              <a:t>charset</a:t>
            </a:r>
            <a:r>
              <a:rPr lang="es-MX" dirty="0">
                <a:solidFill>
                  <a:schemeClr val="dk1"/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"UTF-8“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&lt;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</a:t>
            </a:r>
            <a:r>
              <a:rPr lang="es-MX" dirty="0" err="1">
                <a:solidFill>
                  <a:schemeClr val="dk1"/>
                </a:solidFill>
              </a:rPr>
              <a:t>body</a:t>
            </a:r>
            <a:r>
              <a:rPr lang="es-MX" dirty="0">
                <a:solidFill>
                  <a:schemeClr val="dk1"/>
                </a:solidFill>
              </a:rPr>
              <a:t> {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    </a:t>
            </a:r>
            <a:r>
              <a:rPr lang="es-MX" dirty="0" err="1">
                <a:solidFill>
                  <a:srgbClr val="9966FF"/>
                </a:solidFill>
              </a:rPr>
              <a:t>text-align</a:t>
            </a:r>
            <a:r>
              <a:rPr lang="es-MX" dirty="0">
                <a:solidFill>
                  <a:schemeClr val="dk1"/>
                </a:solidFill>
              </a:rPr>
              <a:t>: </a:t>
            </a:r>
            <a:r>
              <a:rPr lang="es-MX" dirty="0">
                <a:solidFill>
                  <a:srgbClr val="00B050"/>
                </a:solidFill>
              </a:rPr>
              <a:t>center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   </a:t>
            </a:r>
            <a:r>
              <a:rPr lang="es-MX" dirty="0">
                <a:solidFill>
                  <a:srgbClr val="9966FF"/>
                </a:solidFill>
              </a:rPr>
              <a:t> </a:t>
            </a:r>
            <a:r>
              <a:rPr lang="es-MX" dirty="0" err="1">
                <a:solidFill>
                  <a:srgbClr val="9966FF"/>
                </a:solidFill>
              </a:rPr>
              <a:t>font-family</a:t>
            </a:r>
            <a:r>
              <a:rPr lang="es-MX" dirty="0">
                <a:solidFill>
                  <a:schemeClr val="dk1"/>
                </a:solidFill>
              </a:rPr>
              <a:t>: </a:t>
            </a:r>
            <a:r>
              <a:rPr lang="es-MX" dirty="0">
                <a:solidFill>
                  <a:srgbClr val="00B050"/>
                </a:solidFill>
              </a:rPr>
              <a:t>Arial</a:t>
            </a:r>
            <a:r>
              <a:rPr lang="es-MX" dirty="0">
                <a:solidFill>
                  <a:schemeClr val="dk1"/>
                </a:solidFill>
              </a:rPr>
              <a:t>, </a:t>
            </a:r>
            <a:r>
              <a:rPr lang="es-MX" dirty="0" err="1">
                <a:solidFill>
                  <a:srgbClr val="00B050"/>
                </a:solidFill>
              </a:rPr>
              <a:t>sans-serif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}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    #titulo </a:t>
            </a:r>
            <a:r>
              <a:rPr lang="es-MX" dirty="0">
                <a:solidFill>
                  <a:schemeClr val="dk1"/>
                </a:solidFill>
              </a:rPr>
              <a:t>{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9966FF"/>
                </a:solidFill>
              </a:rPr>
              <a:t>            </a:t>
            </a:r>
            <a:r>
              <a:rPr lang="es-MX" dirty="0" err="1">
                <a:solidFill>
                  <a:srgbClr val="9966FF"/>
                </a:solidFill>
              </a:rPr>
              <a:t>margin</a:t>
            </a:r>
            <a:r>
              <a:rPr lang="es-MX" dirty="0">
                <a:solidFill>
                  <a:srgbClr val="9966FF"/>
                </a:solidFill>
              </a:rPr>
              <a:t>-top</a:t>
            </a:r>
            <a:r>
              <a:rPr lang="es-MX" dirty="0">
                <a:solidFill>
                  <a:schemeClr val="dk1"/>
                </a:solidFill>
              </a:rPr>
              <a:t>: </a:t>
            </a:r>
            <a:r>
              <a:rPr lang="es-MX" dirty="0">
                <a:solidFill>
                  <a:srgbClr val="660066"/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9966FF"/>
                </a:solidFill>
              </a:rPr>
              <a:t>            </a:t>
            </a:r>
            <a:r>
              <a:rPr lang="es-MX" dirty="0" err="1">
                <a:solidFill>
                  <a:srgbClr val="9966FF"/>
                </a:solidFill>
              </a:rPr>
              <a:t>font-size</a:t>
            </a:r>
            <a:r>
              <a:rPr lang="es-MX" dirty="0">
                <a:solidFill>
                  <a:schemeClr val="dk1"/>
                </a:solidFill>
              </a:rPr>
              <a:t>: </a:t>
            </a:r>
            <a:r>
              <a:rPr lang="es-MX" dirty="0">
                <a:solidFill>
                  <a:srgbClr val="660066"/>
                </a:solidFill>
              </a:rPr>
              <a:t>34</a:t>
            </a:r>
            <a:r>
              <a:rPr lang="es-MX" dirty="0">
                <a:solidFill>
                  <a:srgbClr val="7030A0"/>
                </a:solidFill>
              </a:rPr>
              <a:t>px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}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    #imagen</a:t>
            </a:r>
            <a:r>
              <a:rPr lang="es-MX" dirty="0">
                <a:solidFill>
                  <a:schemeClr val="dk1"/>
                </a:solidFill>
              </a:rPr>
              <a:t> {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    </a:t>
            </a:r>
            <a:r>
              <a:rPr lang="es-MX" dirty="0" err="1">
                <a:solidFill>
                  <a:srgbClr val="9966FF"/>
                </a:solidFill>
              </a:rPr>
              <a:t>margin</a:t>
            </a:r>
            <a:r>
              <a:rPr lang="es-MX" dirty="0">
                <a:solidFill>
                  <a:srgbClr val="9966FF"/>
                </a:solidFill>
              </a:rPr>
              <a:t>-top</a:t>
            </a:r>
            <a:r>
              <a:rPr lang="es-MX" dirty="0">
                <a:solidFill>
                  <a:schemeClr val="dk1"/>
                </a:solidFill>
              </a:rPr>
              <a:t>: </a:t>
            </a:r>
            <a:r>
              <a:rPr lang="es-MX" dirty="0">
                <a:solidFill>
                  <a:srgbClr val="660066"/>
                </a:solidFill>
              </a:rPr>
              <a:t>20</a:t>
            </a:r>
            <a:r>
              <a:rPr lang="es-MX" dirty="0">
                <a:solidFill>
                  <a:srgbClr val="7030A0"/>
                </a:solidFill>
              </a:rPr>
              <a:t>px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    </a:t>
            </a:r>
            <a:r>
              <a:rPr lang="es-MX" dirty="0" err="1">
                <a:solidFill>
                  <a:srgbClr val="9966FF"/>
                </a:solidFill>
              </a:rPr>
              <a:t>width</a:t>
            </a:r>
            <a:r>
              <a:rPr lang="es-MX" dirty="0">
                <a:solidFill>
                  <a:schemeClr val="dk1"/>
                </a:solidFill>
              </a:rPr>
              <a:t>: </a:t>
            </a:r>
            <a:r>
              <a:rPr lang="es-MX" dirty="0">
                <a:solidFill>
                  <a:srgbClr val="660066"/>
                </a:solidFill>
              </a:rPr>
              <a:t>500</a:t>
            </a:r>
            <a:r>
              <a:rPr lang="es-MX" dirty="0">
                <a:solidFill>
                  <a:srgbClr val="7030A0"/>
                </a:solidFill>
              </a:rPr>
              <a:t>px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}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&lt;/head&gt;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945974" cy="10157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4"/>
          <p:cNvSpPr/>
          <p:nvPr/>
        </p:nvSpPr>
        <p:spPr>
          <a:xfrm>
            <a:off x="265738" y="190050"/>
            <a:ext cx="7414500" cy="9678300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4"/>
          <p:cNvSpPr txBox="1"/>
          <p:nvPr/>
        </p:nvSpPr>
        <p:spPr>
          <a:xfrm>
            <a:off x="1030409" y="6535060"/>
            <a:ext cx="6581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4"/>
          <p:cNvSpPr txBox="1"/>
          <p:nvPr/>
        </p:nvSpPr>
        <p:spPr>
          <a:xfrm>
            <a:off x="398606" y="625437"/>
            <a:ext cx="7414500" cy="89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body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dk1"/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"operaciones"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src</a:t>
            </a:r>
            <a:r>
              <a:rPr lang="es-MX" dirty="0">
                <a:solidFill>
                  <a:schemeClr val="dk1"/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"Conjunto.jpg"</a:t>
            </a:r>
            <a:r>
              <a:rPr lang="es-MX" dirty="0">
                <a:solidFill>
                  <a:schemeClr val="dk1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alt</a:t>
            </a:r>
            <a:r>
              <a:rPr lang="es-MX" dirty="0">
                <a:solidFill>
                  <a:schemeClr val="dk1"/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"Operaciones" </a:t>
            </a:r>
            <a:r>
              <a:rPr lang="es-MX" dirty="0">
                <a:solidFill>
                  <a:srgbClr val="7030A0"/>
                </a:solidFill>
              </a:rPr>
              <a:t>/&gt;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&lt;h1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dk1"/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"titulo“</a:t>
            </a:r>
            <a:r>
              <a:rPr lang="es-MX" dirty="0">
                <a:solidFill>
                  <a:schemeClr val="dk1"/>
                </a:solidFill>
              </a:rPr>
              <a:t>&gt;¡Bienvenidos a un Ejercicio de Conjuntos!</a:t>
            </a:r>
            <a:r>
              <a:rPr lang="es-MX" dirty="0">
                <a:solidFill>
                  <a:srgbClr val="7030A0"/>
                </a:solidFill>
              </a:rPr>
              <a:t>&lt;/h1&gt;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form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    &lt;p&gt;</a:t>
            </a:r>
            <a:r>
              <a:rPr lang="es-MX" dirty="0">
                <a:solidFill>
                  <a:schemeClr val="dk1"/>
                </a:solidFill>
              </a:rPr>
              <a:t> Asigna cada fruta al conjunto que pertenece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&lt;p&gt;&lt;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"operacion1“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onChange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mostrarSeleccionOperacion</a:t>
            </a:r>
            <a:r>
              <a:rPr lang="es-MX" dirty="0">
                <a:solidFill>
                  <a:srgbClr val="660066"/>
                </a:solidFill>
              </a:rPr>
              <a:t>('mensaje1’)” 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"Escoge de Nuevo“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 Selecciona una Opción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"Incorrecto, vuelve a intentar“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Uvas y Cerezas (Conjunto B)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chemeClr val="dk1"/>
                </a:solidFill>
              </a:rPr>
              <a:t>"¡Felicitaciones muy bien!"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Pera y Sandia (Conjunto A)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chemeClr val="dk1"/>
                </a:solidFill>
              </a:rPr>
              <a:t>"Incorrecto, vuelve a intentar"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Coco y Pera (Conjunto A)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        &lt;/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chemeClr val="dk1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&lt;p&gt;&lt;input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text</a:t>
            </a:r>
            <a:r>
              <a:rPr lang="es-MX" dirty="0">
                <a:solidFill>
                  <a:srgbClr val="660066"/>
                </a:solidFill>
              </a:rPr>
              <a:t>"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"mensaje1“  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  &lt;p&gt;&lt;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"operacion2"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onChange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mostrarSeleccionOperacion</a:t>
            </a:r>
            <a:r>
              <a:rPr lang="es-MX" dirty="0">
                <a:solidFill>
                  <a:srgbClr val="660066"/>
                </a:solidFill>
              </a:rPr>
              <a:t>('mensaje2’)”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"Escoge de Nuevo"&gt;</a:t>
            </a:r>
            <a:r>
              <a:rPr lang="es-MX" dirty="0">
                <a:solidFill>
                  <a:schemeClr val="dk1"/>
                </a:solidFill>
              </a:rPr>
              <a:t>Selecciona una Opción&lt;/</a:t>
            </a:r>
            <a:r>
              <a:rPr lang="es-MX" dirty="0" err="1">
                <a:solidFill>
                  <a:schemeClr val="dk1"/>
                </a:solidFill>
              </a:rPr>
              <a:t>option</a:t>
            </a:r>
            <a:r>
              <a:rPr lang="es-MX" dirty="0">
                <a:solidFill>
                  <a:schemeClr val="dk1"/>
                </a:solidFill>
              </a:rPr>
              <a:t>&gt;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"Incorrecto, vuelve a intentar“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Pera y Manzana (Conjunto B)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"Incorrecto, vuelve a intentar“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Frambuesa y Naranja (Conjunto A)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chemeClr val="dk1"/>
                </a:solidFill>
              </a:rPr>
              <a:t>        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rgbClr val="7030A0"/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"¡Felicitaciones muy bien!"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Naranja y Coco (Conjunto B)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chemeClr val="dk1"/>
                </a:solidFill>
              </a:rPr>
              <a:t>        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chemeClr val="dk1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&lt;p&gt;&lt;input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text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"mensaje2“ 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chemeClr val="dk1"/>
                </a:solidFill>
              </a:rPr>
              <a:t>       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&lt;p&gt;&lt;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"operacion3"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onChange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mostrarSeleccionOperacion</a:t>
            </a:r>
            <a:r>
              <a:rPr lang="es-MX" dirty="0">
                <a:solidFill>
                  <a:srgbClr val="660066"/>
                </a:solidFill>
              </a:rPr>
              <a:t>('mensaje3’)”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"Escoge de Nuevo“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Selecciona una Opción&lt;/</a:t>
            </a:r>
            <a:r>
              <a:rPr lang="es-MX" dirty="0" err="1">
                <a:solidFill>
                  <a:schemeClr val="dk1"/>
                </a:solidFill>
              </a:rPr>
              <a:t>option</a:t>
            </a:r>
            <a:r>
              <a:rPr lang="es-MX" dirty="0">
                <a:solidFill>
                  <a:schemeClr val="dk1"/>
                </a:solidFill>
              </a:rPr>
              <a:t>&gt;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 </a:t>
            </a:r>
            <a:r>
              <a:rPr lang="es-MX" dirty="0">
                <a:solidFill>
                  <a:srgbClr val="660066"/>
                </a:solidFill>
              </a:rPr>
              <a:t>"¡Felicitaciones muy bien!“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Fresa y Uvas (Conjunto A)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lang="es-CO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>
                <a:solidFill>
                  <a:srgbClr val="7030A0"/>
                </a:solidFill>
              </a:rPr>
              <a:t>&lt;</a:t>
            </a:r>
            <a:r>
              <a:rPr lang="es-CO" dirty="0" err="1">
                <a:solidFill>
                  <a:srgbClr val="7030A0"/>
                </a:solidFill>
              </a:rPr>
              <a:t>option</a:t>
            </a:r>
            <a:r>
              <a:rPr lang="es-CO" dirty="0">
                <a:solidFill>
                  <a:srgbClr val="7030A0"/>
                </a:solidFill>
              </a:rPr>
              <a:t> </a:t>
            </a:r>
            <a:r>
              <a:rPr lang="es-CO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=   </a:t>
            </a:r>
            <a:r>
              <a:rPr lang="es-CO" dirty="0">
                <a:solidFill>
                  <a:srgbClr val="660066"/>
                </a:solidFill>
              </a:rPr>
              <a:t>"Incorrecto, vuelve a intentar“</a:t>
            </a:r>
            <a:r>
              <a:rPr lang="es-CO" dirty="0">
                <a:solidFill>
                  <a:srgbClr val="7030A0"/>
                </a:solidFill>
              </a:rPr>
              <a:t>&gt;</a:t>
            </a:r>
            <a:r>
              <a:rPr lang="es-CO" dirty="0">
                <a:solidFill>
                  <a:schemeClr val="dk1"/>
                </a:solidFill>
              </a:rPr>
              <a:t>Durazno (Conjunto A)</a:t>
            </a:r>
            <a:r>
              <a:rPr lang="es-CO" dirty="0">
                <a:solidFill>
                  <a:srgbClr val="7030A0"/>
                </a:solidFill>
              </a:rPr>
              <a:t>&lt;/</a:t>
            </a:r>
            <a:r>
              <a:rPr lang="es-CO" dirty="0" err="1">
                <a:solidFill>
                  <a:srgbClr val="7030A0"/>
                </a:solidFill>
              </a:rPr>
              <a:t>option</a:t>
            </a:r>
            <a:r>
              <a:rPr lang="es-CO" dirty="0">
                <a:solidFill>
                  <a:srgbClr val="7030A0"/>
                </a:solidFill>
              </a:rPr>
              <a:t>&gt;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"Incorrecto, vuelve a intentar“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Pera y Cerezas (Conjunto A)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chemeClr val="dk1"/>
                </a:solidFill>
              </a:rPr>
              <a:t>        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        &lt;p&gt;&lt;input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text</a:t>
            </a:r>
            <a:r>
              <a:rPr lang="es-MX" dirty="0">
                <a:solidFill>
                  <a:srgbClr val="660066"/>
                </a:solidFill>
              </a:rPr>
              <a:t>"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"mensaje3“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7030A0"/>
                </a:solidFill>
              </a:rPr>
              <a:t>        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945974" cy="10157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/>
          <p:nvPr/>
        </p:nvSpPr>
        <p:spPr>
          <a:xfrm>
            <a:off x="395100" y="190050"/>
            <a:ext cx="6972300" cy="6419700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5"/>
          <p:cNvSpPr txBox="1"/>
          <p:nvPr/>
        </p:nvSpPr>
        <p:spPr>
          <a:xfrm>
            <a:off x="1030409" y="6535060"/>
            <a:ext cx="6581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547499" y="593350"/>
            <a:ext cx="7064009" cy="81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&lt;p&gt;&lt;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"operacion4“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onChange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mostrarSeleccionOperacion</a:t>
            </a:r>
            <a:r>
              <a:rPr lang="es-MX" dirty="0">
                <a:solidFill>
                  <a:srgbClr val="660066"/>
                </a:solidFill>
              </a:rPr>
              <a:t>('mensaje4’)”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"Escoge de Nuevo</a:t>
            </a:r>
            <a:r>
              <a:rPr lang="es-MX" dirty="0">
                <a:solidFill>
                  <a:schemeClr val="dk1"/>
                </a:solidFill>
              </a:rPr>
              <a:t>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Selecciona una Opción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 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</a:t>
            </a:r>
            <a:r>
              <a:rPr lang="es-MX" dirty="0">
                <a:solidFill>
                  <a:srgbClr val="660066"/>
                </a:solidFill>
              </a:rPr>
              <a:t>"Incorrecto, vuelve a intentar“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Coco y Frambuesa (</a:t>
            </a:r>
            <a:r>
              <a:rPr lang="es-MX" dirty="0" err="1">
                <a:solidFill>
                  <a:schemeClr val="dk1"/>
                </a:solidFill>
              </a:rPr>
              <a:t>ConjuntoA</a:t>
            </a:r>
            <a:r>
              <a:rPr lang="es-MX" dirty="0">
                <a:solidFill>
                  <a:schemeClr val="dk1"/>
                </a:solidFill>
              </a:rPr>
              <a:t>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chemeClr val="dk1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"¡Felicitaciones muy bien!“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Banano y Cereza (Conjunto B)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  </a:t>
            </a:r>
            <a:r>
              <a:rPr lang="es-MX" dirty="0">
                <a:solidFill>
                  <a:srgbClr val="660066"/>
                </a:solidFill>
              </a:rPr>
              <a:t>"Incorrecto, vuelve a intentar“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dk1"/>
                </a:solidFill>
              </a:rPr>
              <a:t>Naranja y Fresa (Conjunto A)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            &lt;/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&lt;p&gt;&lt;input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type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</a:t>
            </a:r>
            <a:r>
              <a:rPr lang="es-MX" dirty="0" err="1">
                <a:solidFill>
                  <a:srgbClr val="660066"/>
                </a:solidFill>
              </a:rPr>
              <a:t>text</a:t>
            </a:r>
            <a:r>
              <a:rPr lang="es-MX" dirty="0">
                <a:solidFill>
                  <a:srgbClr val="660066"/>
                </a:solidFill>
              </a:rPr>
              <a:t>"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id 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s-MX" dirty="0">
                <a:solidFill>
                  <a:srgbClr val="660066"/>
                </a:solidFill>
              </a:rPr>
              <a:t>"mensaje4“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</a:t>
            </a:r>
            <a:r>
              <a:rPr lang="es-MX" dirty="0">
                <a:solidFill>
                  <a:srgbClr val="660066"/>
                </a:solidFill>
              </a:rPr>
              <a:t> &lt;script&gt;</a:t>
            </a:r>
            <a:endParaRPr dirty="0">
              <a:solidFill>
                <a:srgbClr val="6600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</a:t>
            </a:r>
            <a:r>
              <a:rPr lang="es-MX" dirty="0" err="1">
                <a:solidFill>
                  <a:srgbClr val="660066"/>
                </a:solidFill>
              </a:rPr>
              <a:t>function</a:t>
            </a:r>
            <a:r>
              <a:rPr lang="es-MX" dirty="0">
                <a:solidFill>
                  <a:schemeClr val="dk1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mostrarSeleccionOperacion</a:t>
            </a:r>
            <a:r>
              <a:rPr lang="es-MX" dirty="0">
                <a:solidFill>
                  <a:schemeClr val="dk1"/>
                </a:solidFill>
              </a:rPr>
              <a:t>(</a:t>
            </a:r>
            <a:r>
              <a:rPr lang="es-MX" dirty="0" err="1">
                <a:solidFill>
                  <a:schemeClr val="accent2"/>
                </a:solidFill>
              </a:rPr>
              <a:t>idMensaje</a:t>
            </a:r>
            <a:r>
              <a:rPr lang="es-MX" dirty="0">
                <a:solidFill>
                  <a:schemeClr val="dk1"/>
                </a:solidFill>
              </a:rPr>
              <a:t>) {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 err="1">
                <a:solidFill>
                  <a:srgbClr val="7FC3BD"/>
                </a:solidFill>
              </a:rPr>
              <a:t>document</a:t>
            </a:r>
            <a:r>
              <a:rPr lang="es-MX" dirty="0" err="1">
                <a:solidFill>
                  <a:schemeClr val="dk1"/>
                </a:solidFill>
              </a:rPr>
              <a:t>.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getElementById</a:t>
            </a:r>
            <a:r>
              <a:rPr lang="es-MX" dirty="0">
                <a:solidFill>
                  <a:schemeClr val="dk1"/>
                </a:solidFill>
              </a:rPr>
              <a:t>(</a:t>
            </a:r>
            <a:r>
              <a:rPr lang="es-MX" dirty="0" err="1">
                <a:solidFill>
                  <a:schemeClr val="dk1"/>
                </a:solidFill>
              </a:rPr>
              <a:t>idMensaje</a:t>
            </a:r>
            <a:r>
              <a:rPr lang="es-MX" dirty="0">
                <a:solidFill>
                  <a:schemeClr val="dk1"/>
                </a:solidFill>
              </a:rPr>
              <a:t>).</a:t>
            </a:r>
            <a:r>
              <a:rPr lang="es-MX" dirty="0" err="1">
                <a:solidFill>
                  <a:schemeClr val="dk1"/>
                </a:solidFill>
              </a:rPr>
              <a:t>value</a:t>
            </a:r>
            <a:r>
              <a:rPr lang="es-MX" dirty="0">
                <a:solidFill>
                  <a:schemeClr val="dk1"/>
                </a:solidFill>
              </a:rPr>
              <a:t> </a:t>
            </a:r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=</a:t>
            </a:r>
            <a:endParaRPr dirty="0">
              <a:solidFill>
                <a:schemeClr val="bg1">
                  <a:lumMod val="50000"/>
                </a:schemeClr>
              </a:solidFill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es-MX" dirty="0" err="1">
                <a:solidFill>
                  <a:srgbClr val="7FC3BD"/>
                </a:solidFill>
              </a:rPr>
              <a:t>document</a:t>
            </a:r>
            <a:r>
              <a:rPr lang="es-MX" dirty="0" err="1">
                <a:solidFill>
                  <a:schemeClr val="dk1"/>
                </a:solidFill>
              </a:rPr>
              <a:t>.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getElementById</a:t>
            </a:r>
            <a:r>
              <a:rPr lang="es-MX" dirty="0">
                <a:solidFill>
                  <a:schemeClr val="dk1"/>
                </a:solidFill>
              </a:rPr>
              <a:t>(</a:t>
            </a:r>
            <a:r>
              <a:rPr lang="es-MX" dirty="0" err="1">
                <a:solidFill>
                  <a:schemeClr val="dk1"/>
                </a:solidFill>
              </a:rPr>
              <a:t>idMensaje.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replace</a:t>
            </a:r>
            <a:r>
              <a:rPr lang="es-MX" dirty="0">
                <a:solidFill>
                  <a:schemeClr val="dk1"/>
                </a:solidFill>
              </a:rPr>
              <a:t>(</a:t>
            </a:r>
            <a:r>
              <a:rPr lang="es-MX" dirty="0">
                <a:solidFill>
                  <a:srgbClr val="660066"/>
                </a:solidFill>
              </a:rPr>
              <a:t>'mensaje’</a:t>
            </a:r>
            <a:r>
              <a:rPr lang="es-MX" dirty="0">
                <a:solidFill>
                  <a:schemeClr val="dk1"/>
                </a:solidFill>
              </a:rPr>
              <a:t>,</a:t>
            </a:r>
            <a:r>
              <a:rPr lang="es-MX" dirty="0">
                <a:solidFill>
                  <a:srgbClr val="660066"/>
                </a:solidFill>
              </a:rPr>
              <a:t>'</a:t>
            </a:r>
            <a:r>
              <a:rPr lang="es-MX" dirty="0" err="1">
                <a:solidFill>
                  <a:srgbClr val="660066"/>
                </a:solidFill>
              </a:rPr>
              <a:t>operacion</a:t>
            </a:r>
            <a:r>
              <a:rPr lang="es-MX" dirty="0">
                <a:solidFill>
                  <a:srgbClr val="660066"/>
                </a:solidFill>
              </a:rPr>
              <a:t>’</a:t>
            </a:r>
            <a:r>
              <a:rPr lang="es-MX" dirty="0">
                <a:solidFill>
                  <a:schemeClr val="dk1"/>
                </a:solidFill>
              </a:rPr>
              <a:t>)).</a:t>
            </a:r>
            <a:r>
              <a:rPr lang="es-MX" dirty="0" err="1">
                <a:solidFill>
                  <a:schemeClr val="dk1"/>
                </a:solidFill>
              </a:rPr>
              <a:t>options</a:t>
            </a:r>
            <a:r>
              <a:rPr lang="es-MX" dirty="0">
                <a:solidFill>
                  <a:schemeClr val="dk1"/>
                </a:solidFill>
              </a:rPr>
              <a:t>[</a:t>
            </a:r>
            <a:r>
              <a:rPr lang="es-MX" dirty="0" err="1">
                <a:solidFill>
                  <a:srgbClr val="7FC3BD"/>
                </a:solidFill>
              </a:rPr>
              <a:t>document</a:t>
            </a:r>
            <a:r>
              <a:rPr lang="es-MX" dirty="0" err="1">
                <a:solidFill>
                  <a:schemeClr val="dk1"/>
                </a:solidFill>
              </a:rPr>
              <a:t>.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getElementById</a:t>
            </a:r>
            <a:r>
              <a:rPr lang="es-MX" dirty="0">
                <a:solidFill>
                  <a:schemeClr val="dk1"/>
                </a:solidFill>
              </a:rPr>
              <a:t>(</a:t>
            </a:r>
            <a:r>
              <a:rPr lang="es-MX" dirty="0" err="1">
                <a:solidFill>
                  <a:schemeClr val="dk1"/>
                </a:solidFill>
              </a:rPr>
              <a:t>idMensaje.</a:t>
            </a:r>
            <a:r>
              <a:rPr lang="es-MX" dirty="0" err="1">
                <a:solidFill>
                  <a:schemeClr val="bg1">
                    <a:lumMod val="50000"/>
                  </a:schemeClr>
                </a:solidFill>
              </a:rPr>
              <a:t>replace</a:t>
            </a:r>
            <a:r>
              <a:rPr lang="es-MX" dirty="0">
                <a:solidFill>
                  <a:schemeClr val="dk1"/>
                </a:solidFill>
              </a:rPr>
              <a:t>(</a:t>
            </a:r>
            <a:r>
              <a:rPr lang="es-MX" dirty="0">
                <a:solidFill>
                  <a:srgbClr val="660066"/>
                </a:solidFill>
              </a:rPr>
              <a:t>'mensaje’</a:t>
            </a:r>
            <a:r>
              <a:rPr lang="es-MX" dirty="0">
                <a:solidFill>
                  <a:schemeClr val="dk1"/>
                </a:solidFill>
              </a:rPr>
              <a:t>,</a:t>
            </a:r>
            <a:r>
              <a:rPr lang="es-MX" dirty="0">
                <a:solidFill>
                  <a:srgbClr val="660066"/>
                </a:solidFill>
              </a:rPr>
              <a:t>'</a:t>
            </a:r>
            <a:r>
              <a:rPr lang="es-MX" dirty="0" err="1">
                <a:solidFill>
                  <a:srgbClr val="660066"/>
                </a:solidFill>
              </a:rPr>
              <a:t>operacion</a:t>
            </a:r>
            <a:r>
              <a:rPr lang="es-MX" dirty="0">
                <a:solidFill>
                  <a:srgbClr val="660066"/>
                </a:solidFill>
              </a:rPr>
              <a:t>’</a:t>
            </a:r>
            <a:r>
              <a:rPr lang="es-MX" dirty="0">
                <a:solidFill>
                  <a:schemeClr val="dk1"/>
                </a:solidFill>
              </a:rPr>
              <a:t>)).</a:t>
            </a:r>
            <a:r>
              <a:rPr lang="es-MX" dirty="0" err="1">
                <a:solidFill>
                  <a:schemeClr val="dk1"/>
                </a:solidFill>
              </a:rPr>
              <a:t>selectedIndex</a:t>
            </a:r>
            <a:r>
              <a:rPr lang="es-MX" dirty="0">
                <a:solidFill>
                  <a:schemeClr val="dk1"/>
                </a:solidFill>
              </a:rPr>
              <a:t>].</a:t>
            </a:r>
            <a:r>
              <a:rPr lang="es-MX" dirty="0" err="1">
                <a:solidFill>
                  <a:schemeClr val="dk1"/>
                </a:solidFill>
              </a:rPr>
              <a:t>value</a:t>
            </a:r>
            <a:r>
              <a:rPr lang="es-MX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chemeClr val="dk1"/>
                </a:solidFill>
              </a:rPr>
              <a:t>        }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&lt;/script&gt;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body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8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395100" y="7119050"/>
            <a:ext cx="7041900" cy="2438400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585600" y="7385750"/>
            <a:ext cx="6581100" cy="189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 de visualización: </a:t>
            </a:r>
            <a:r>
              <a:rPr lang="es-MX" sz="238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https://primaveraalegre.com/2024/INTRODUCCI%C3%93N%20A%20LOS%20SISTEMAS/Danna%20Sofia%20Gonz%C3%A1lez%20Diaz/Ember%C3%A1/</a:t>
            </a:r>
            <a:endParaRPr sz="23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699</Words>
  <Application>Microsoft Office PowerPoint</Application>
  <PresentationFormat>Personalizado</PresentationFormat>
  <Paragraphs>76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 Rounded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706_19</dc:creator>
  <cp:lastModifiedBy>706_19</cp:lastModifiedBy>
  <cp:revision>8</cp:revision>
  <dcterms:modified xsi:type="dcterms:W3CDTF">2024-05-22T17:27:23Z</dcterms:modified>
</cp:coreProperties>
</file>